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4" r:id="rId5"/>
    <p:sldMasterId id="2147483660" r:id="rId6"/>
    <p:sldMasterId id="2147483682" r:id="rId7"/>
  </p:sldMasterIdLst>
  <p:notesMasterIdLst>
    <p:notesMasterId r:id="rId19"/>
  </p:notesMasterIdLst>
  <p:sldIdLst>
    <p:sldId id="281" r:id="rId8"/>
    <p:sldId id="266" r:id="rId9"/>
    <p:sldId id="274" r:id="rId10"/>
    <p:sldId id="271" r:id="rId11"/>
    <p:sldId id="272" r:id="rId12"/>
    <p:sldId id="273" r:id="rId13"/>
    <p:sldId id="280" r:id="rId14"/>
    <p:sldId id="275" r:id="rId15"/>
    <p:sldId id="277" r:id="rId16"/>
    <p:sldId id="279" r:id="rId17"/>
    <p:sldId id="257"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BF6160F-D58B-7A51-C5F6-BCAE37024281}" name="Amy Smith" initials="AS" userId="S::acsmith@autismsa.org.au::c2346757-f4a5-4a08-9f45-f51ff747738e" providerId="AD"/>
  <p188:author id="{8F468F58-B794-458B-7B73-0F663AB1AC68}" name="Emily McVeigh" initials="EM" userId="S::emcveigh@autismsa.org.au::5ba752be-65c0-4c32-bc10-e2b984b57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08C"/>
    <a:srgbClr val="FEF202"/>
    <a:srgbClr val="FF9900"/>
    <a:srgbClr val="7473B6"/>
    <a:srgbClr val="C0C0C0"/>
    <a:srgbClr val="BD8FD9"/>
    <a:srgbClr val="F07070"/>
    <a:srgbClr val="EA3E3E"/>
    <a:srgbClr val="EE6464"/>
    <a:srgbClr val="EB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7177A-E759-9785-BEFA-AAE85C13B227}" v="2" dt="2026-03-16T00:59:22.994"/>
    <p1510:client id="{CC6B037E-2B27-43A1-A5ED-EC68269DB71A}" v="40" dt="2026-03-16T01:17:44.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76EB2D7D-D437-473B-A849-60F1FB3D14BB}" type="datetimeFigureOut">
              <a:rPr lang="en-AU" smtClean="0"/>
              <a:t>15/03/2026</a:t>
            </a:fld>
            <a:endParaRPr lang="en-AU"/>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en-AU"/>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6227A181-B670-453E-A3AD-E32BA4E7E181}" type="slidenum">
              <a:rPr lang="en-AU" smtClean="0"/>
              <a:t>‹#›</a:t>
            </a:fld>
            <a:endParaRPr lang="en-AU"/>
          </a:p>
        </p:txBody>
      </p:sp>
    </p:spTree>
    <p:extLst>
      <p:ext uri="{BB962C8B-B14F-4D97-AF65-F5344CB8AC3E}">
        <p14:creationId xmlns:p14="http://schemas.microsoft.com/office/powerpoint/2010/main" val="217696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reativecommons.org/share-your-work/licensing-considerations/compatible-licenses" TargetMode="External"/><Relationship Id="rId4" Type="http://schemas.openxmlformats.org/officeDocument/2006/relationships/hyperlink" Target="https://creativecommons.org/licenses/by-sa/3.0/deed.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 quick activity.</a:t>
            </a:r>
          </a:p>
          <a:p>
            <a:endParaRPr lang="en-US"/>
          </a:p>
          <a:p>
            <a:r>
              <a:rPr lang="en-US"/>
              <a:t>Take a look at this image and decide what you see first.</a:t>
            </a:r>
          </a:p>
          <a:p>
            <a:endParaRPr lang="en-US"/>
          </a:p>
          <a:p>
            <a:r>
              <a:rPr lang="en-US"/>
              <a:t>Do you see a </a:t>
            </a:r>
            <a:r>
              <a:rPr lang="en-US" b="1"/>
              <a:t>rabbit</a:t>
            </a:r>
            <a:r>
              <a:rPr lang="en-US"/>
              <a:t>…</a:t>
            </a:r>
            <a:br>
              <a:rPr lang="en-US"/>
            </a:br>
            <a:r>
              <a:rPr lang="en-US"/>
              <a:t>or a </a:t>
            </a:r>
            <a:r>
              <a:rPr lang="en-US" b="1"/>
              <a:t>duck</a:t>
            </a:r>
            <a:r>
              <a:rPr lang="en-US"/>
              <a:t>?</a:t>
            </a:r>
          </a:p>
          <a:p>
            <a:endParaRPr lang="en-US"/>
          </a:p>
          <a:p>
            <a:r>
              <a:rPr lang="en-US"/>
              <a:t>Just raise your hand once you’ve decided.</a:t>
            </a:r>
          </a:p>
          <a:p>
            <a:r>
              <a:rPr lang="en-US"/>
              <a:t>(Short pause)</a:t>
            </a:r>
          </a:p>
          <a:p>
            <a:endParaRPr lang="en-US"/>
          </a:p>
          <a:p>
            <a:r>
              <a:rPr lang="en-US"/>
              <a:t>What’s interesting about this image is that </a:t>
            </a:r>
            <a:r>
              <a:rPr lang="en-US" b="1"/>
              <a:t>both answers are correct</a:t>
            </a:r>
            <a:r>
              <a:rPr lang="en-US"/>
              <a:t>. The picture itself hasn’t changed — but people often see </a:t>
            </a:r>
            <a:r>
              <a:rPr lang="en-US" b="1"/>
              <a:t>different things first</a:t>
            </a:r>
            <a:r>
              <a:rPr lang="en-US"/>
              <a:t>.</a:t>
            </a:r>
          </a:p>
          <a:p>
            <a:r>
              <a:rPr lang="en-US"/>
              <a:t>Some people immediately see the duck, while others immediately see the rabbit.</a:t>
            </a:r>
          </a:p>
          <a:p>
            <a:endParaRPr lang="en-US"/>
          </a:p>
          <a:p>
            <a:r>
              <a:rPr lang="en-US"/>
              <a:t>And once someone points out the other option, you can usually </a:t>
            </a:r>
            <a:r>
              <a:rPr lang="en-US" b="1"/>
              <a:t>switch between the two</a:t>
            </a:r>
            <a:r>
              <a:rPr lang="en-US"/>
              <a:t>.</a:t>
            </a:r>
          </a:p>
          <a:p>
            <a:endParaRPr lang="en-US"/>
          </a:p>
          <a:p>
            <a:r>
              <a:rPr lang="en-US"/>
              <a:t>This is a great example of how our brains </a:t>
            </a:r>
            <a:r>
              <a:rPr lang="en-US" b="1"/>
              <a:t>interpret information differently</a:t>
            </a:r>
            <a:r>
              <a:rPr lang="en-US"/>
              <a:t>, even when we are all looking at exactly the same thing.</a:t>
            </a:r>
          </a:p>
          <a:p>
            <a:r>
              <a:rPr lang="en-US"/>
              <a:t>Our brains naturally look for patterns and meaning based on our experiences, the details we focus on, and the way we process information.</a:t>
            </a:r>
          </a:p>
          <a:p>
            <a:r>
              <a:rPr lang="en-US"/>
              <a:t>So two people can look at the same situation and </a:t>
            </a:r>
            <a:r>
              <a:rPr lang="en-US" b="1"/>
              <a:t>notice completely different things</a:t>
            </a:r>
            <a:r>
              <a:rPr lang="en-US"/>
              <a:t>.</a:t>
            </a:r>
          </a:p>
        </p:txBody>
      </p:sp>
      <p:sp>
        <p:nvSpPr>
          <p:cNvPr id="4" name="Slide Number Placeholder 3"/>
          <p:cNvSpPr>
            <a:spLocks noGrp="1"/>
          </p:cNvSpPr>
          <p:nvPr>
            <p:ph type="sldNum" sz="quarter" idx="5"/>
          </p:nvPr>
        </p:nvSpPr>
        <p:spPr/>
        <p:txBody>
          <a:bodyPr/>
          <a:lstStyle/>
          <a:p>
            <a:fld id="{6227A181-B670-453E-A3AD-E32BA4E7E181}" type="slidenum">
              <a:rPr lang="en-AU" smtClean="0"/>
              <a:t>6</a:t>
            </a:fld>
            <a:endParaRPr lang="en-AU"/>
          </a:p>
        </p:txBody>
      </p:sp>
    </p:spTree>
    <p:extLst>
      <p:ext uri="{BB962C8B-B14F-4D97-AF65-F5344CB8AC3E}">
        <p14:creationId xmlns:p14="http://schemas.microsoft.com/office/powerpoint/2010/main" val="227042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try another quick example.</a:t>
            </a:r>
          </a:p>
          <a:p>
            <a:endParaRPr lang="en-US"/>
          </a:p>
          <a:p>
            <a:r>
              <a:rPr lang="en-US"/>
              <a:t>Now take a moment to look at this image.</a:t>
            </a:r>
          </a:p>
          <a:p>
            <a:endParaRPr lang="en-US"/>
          </a:p>
          <a:p>
            <a:r>
              <a:rPr lang="en-US"/>
              <a:t>Some people immediately see </a:t>
            </a:r>
            <a:r>
              <a:rPr lang="en-US" b="1"/>
              <a:t>two faces looking at each other</a:t>
            </a:r>
            <a:r>
              <a:rPr lang="en-US"/>
              <a:t>.</a:t>
            </a:r>
          </a:p>
          <a:p>
            <a:endParaRPr lang="en-US"/>
          </a:p>
          <a:p>
            <a:r>
              <a:rPr lang="en-US"/>
              <a:t>Others see </a:t>
            </a:r>
            <a:r>
              <a:rPr lang="en-US" b="1"/>
              <a:t>a vase or goblet in the middle</a:t>
            </a:r>
            <a:r>
              <a:rPr lang="en-US"/>
              <a:t>.</a:t>
            </a:r>
          </a:p>
          <a:p>
            <a:endParaRPr lang="en-US"/>
          </a:p>
          <a:p>
            <a:r>
              <a:rPr lang="en-US"/>
              <a:t>Again, the image hasn’t changed — but </a:t>
            </a:r>
            <a:r>
              <a:rPr lang="en-US" b="1"/>
              <a:t>what we focus on changes what we see</a:t>
            </a:r>
            <a:r>
              <a:rPr lang="en-US"/>
              <a:t>.</a:t>
            </a:r>
          </a:p>
          <a:p>
            <a:endParaRPr lang="en-US"/>
          </a:p>
          <a:p>
            <a:r>
              <a:rPr lang="en-US"/>
              <a:t>Once you notice both possibilities, your brain can often </a:t>
            </a:r>
            <a:r>
              <a:rPr lang="en-US" b="1"/>
              <a:t>switch between them</a:t>
            </a:r>
            <a:r>
              <a:rPr lang="en-US"/>
              <a:t>.</a:t>
            </a:r>
          </a:p>
          <a:p>
            <a:r>
              <a:rPr lang="en-US"/>
              <a:t>This illusion helps show that people naturally focus on </a:t>
            </a:r>
            <a:r>
              <a:rPr lang="en-US" b="1"/>
              <a:t>different details and patterns</a:t>
            </a:r>
            <a:r>
              <a:rPr lang="en-US"/>
              <a:t>.</a:t>
            </a:r>
          </a:p>
          <a:p>
            <a:r>
              <a:rPr lang="en-US"/>
              <a:t>And that difference can be really valuable.</a:t>
            </a:r>
          </a:p>
          <a:p>
            <a:br>
              <a:rPr lang="en-US"/>
            </a:br>
            <a:endParaRPr lang="en-US"/>
          </a:p>
          <a:p>
            <a:r>
              <a:rPr lang="en-US" b="1"/>
              <a:t>Link to the Purple in Action Message</a:t>
            </a:r>
          </a:p>
          <a:p>
            <a:r>
              <a:rPr lang="en-US"/>
              <a:t>In workplaces and communities, people often notice </a:t>
            </a:r>
            <a:r>
              <a:rPr lang="en-US" b="1"/>
              <a:t>different things in the same situation</a:t>
            </a:r>
            <a:r>
              <a:rPr lang="en-US"/>
              <a:t>.</a:t>
            </a:r>
          </a:p>
          <a:p>
            <a:r>
              <a:rPr lang="en-US"/>
              <a:t>Someone might spot a risk, another might see an opportunity, and someone else might notice a detail others missed.</a:t>
            </a:r>
          </a:p>
          <a:p>
            <a:r>
              <a:rPr lang="en-US"/>
              <a:t>When we bring together </a:t>
            </a:r>
            <a:r>
              <a:rPr lang="en-US" b="1"/>
              <a:t>different ways of thinking</a:t>
            </a:r>
            <a:r>
              <a:rPr lang="en-US"/>
              <a:t>, we get </a:t>
            </a:r>
            <a:r>
              <a:rPr lang="en-US" b="1"/>
              <a:t>richer ideas, stronger problem solving, and better outcomes</a:t>
            </a:r>
            <a:r>
              <a:rPr lang="en-US"/>
              <a:t>.</a:t>
            </a:r>
          </a:p>
          <a:p>
            <a:r>
              <a:rPr lang="en-US"/>
              <a:t>That’s why </a:t>
            </a:r>
            <a:r>
              <a:rPr lang="en-US" b="1"/>
              <a:t>curiosity about how others think</a:t>
            </a:r>
            <a:r>
              <a:rPr lang="en-US"/>
              <a:t> is so important.</a:t>
            </a:r>
          </a:p>
          <a:p>
            <a:r>
              <a:rPr lang="en-US"/>
              <a:t>Instead of assuming everyone sees things the same way we do, we can ask:</a:t>
            </a:r>
          </a:p>
          <a:p>
            <a:r>
              <a:rPr lang="en-US" i="1"/>
              <a:t>"What are you seeing that I might not be?"</a:t>
            </a:r>
            <a:endParaRPr lang="en-US"/>
          </a:p>
          <a:p>
            <a:r>
              <a:rPr lang="en-US"/>
              <a:t>That curiosity helps us build </a:t>
            </a:r>
            <a:r>
              <a:rPr lang="en-US" b="1"/>
              <a:t>more inclusive teams and communities.</a:t>
            </a:r>
            <a:r>
              <a:rPr lang="en-US"/>
              <a:t> 💜</a:t>
            </a:r>
          </a:p>
          <a:p>
            <a:br>
              <a:rPr lang="en-US"/>
            </a:br>
            <a:endParaRPr lang="en-AU"/>
          </a:p>
          <a:p>
            <a:endParaRPr lang="en-AU"/>
          </a:p>
          <a:p>
            <a:endParaRPr lang="en-AU"/>
          </a:p>
          <a:p>
            <a:pPr rtl="0"/>
            <a:br>
              <a:rPr lang="en-AU" sz="1200" b="0" i="0" kern="1200">
                <a:solidFill>
                  <a:schemeClr val="tx1"/>
                </a:solidFill>
                <a:effectLst/>
                <a:latin typeface="+mn-lt"/>
                <a:ea typeface="+mn-ea"/>
                <a:cs typeface="+mn-cs"/>
              </a:rPr>
            </a:br>
            <a:r>
              <a:rPr lang="en-AU" sz="1200" b="0" i="0" kern="1200">
                <a:solidFill>
                  <a:schemeClr val="tx1"/>
                </a:solidFill>
                <a:effectLst/>
                <a:latin typeface="+mn-lt"/>
                <a:ea typeface="+mn-ea"/>
                <a:cs typeface="+mn-cs"/>
              </a:rPr>
              <a:t>This file is licensed under the </a:t>
            </a:r>
            <a:r>
              <a:rPr lang="en-AU" sz="1200" b="0" i="0" u="none" strike="noStrike" kern="1200">
                <a:solidFill>
                  <a:schemeClr val="tx1"/>
                </a:solidFill>
                <a:effectLst/>
                <a:latin typeface="+mn-lt"/>
                <a:ea typeface="+mn-ea"/>
                <a:cs typeface="+mn-cs"/>
                <a:hlinkClick r:id="rId3" tooltip="w:en:Creative Commons"/>
              </a:rPr>
              <a:t>Creative Commons</a:t>
            </a:r>
            <a:r>
              <a:rPr lang="en-AU" sz="1200" b="0" i="0" kern="1200">
                <a:solidFill>
                  <a:schemeClr val="tx1"/>
                </a:solidFill>
                <a:effectLst/>
                <a:latin typeface="+mn-lt"/>
                <a:ea typeface="+mn-ea"/>
                <a:cs typeface="+mn-cs"/>
              </a:rPr>
              <a:t> </a:t>
            </a:r>
            <a:r>
              <a:rPr lang="en-AU" sz="1200" b="0" i="0" u="none" strike="noStrike" kern="1200">
                <a:solidFill>
                  <a:schemeClr val="tx1"/>
                </a:solidFill>
                <a:effectLst/>
                <a:latin typeface="+mn-lt"/>
                <a:ea typeface="+mn-ea"/>
                <a:cs typeface="+mn-cs"/>
                <a:hlinkClick r:id="rId4" tooltip="creativecommons:by-sa/3.0/deed.en"/>
              </a:rPr>
              <a:t>Attribution-Share Alike 3.0 </a:t>
            </a:r>
            <a:r>
              <a:rPr lang="en-AU" sz="1200" b="0" i="0" u="none" strike="noStrike" kern="1200" err="1">
                <a:solidFill>
                  <a:schemeClr val="tx1"/>
                </a:solidFill>
                <a:effectLst/>
                <a:latin typeface="+mn-lt"/>
                <a:ea typeface="+mn-ea"/>
                <a:cs typeface="+mn-cs"/>
                <a:hlinkClick r:id="rId4" tooltip="creativecommons:by-sa/3.0/deed.en"/>
              </a:rPr>
              <a:t>Unported</a:t>
            </a:r>
            <a:r>
              <a:rPr lang="en-AU" sz="1200" b="0" i="0" kern="1200">
                <a:solidFill>
                  <a:schemeClr val="tx1"/>
                </a:solidFill>
                <a:effectLst/>
                <a:latin typeface="+mn-lt"/>
                <a:ea typeface="+mn-ea"/>
                <a:cs typeface="+mn-cs"/>
              </a:rPr>
              <a:t> license.</a:t>
            </a:r>
          </a:p>
          <a:p>
            <a:pPr rtl="0"/>
            <a:r>
              <a:rPr lang="en-AU" sz="1200" b="0" i="0" kern="1200">
                <a:solidFill>
                  <a:schemeClr val="tx1"/>
                </a:solidFill>
                <a:effectLst/>
                <a:latin typeface="+mn-lt"/>
                <a:ea typeface="+mn-ea"/>
                <a:cs typeface="+mn-cs"/>
              </a:rPr>
              <a:t>You are </a:t>
            </a:r>
            <a:r>
              <a:rPr lang="en-AU" sz="1200" b="0" i="0" kern="1200" err="1">
                <a:solidFill>
                  <a:schemeClr val="tx1"/>
                </a:solidFill>
                <a:effectLst/>
                <a:latin typeface="+mn-lt"/>
                <a:ea typeface="+mn-ea"/>
                <a:cs typeface="+mn-cs"/>
              </a:rPr>
              <a:t>free:</a:t>
            </a:r>
            <a:r>
              <a:rPr lang="en-AU" sz="1200" b="1" i="0" kern="1200" err="1">
                <a:solidFill>
                  <a:schemeClr val="tx1"/>
                </a:solidFill>
                <a:effectLst/>
                <a:latin typeface="+mn-lt"/>
                <a:ea typeface="+mn-ea"/>
                <a:cs typeface="+mn-cs"/>
              </a:rPr>
              <a:t>to</a:t>
            </a:r>
            <a:r>
              <a:rPr lang="en-AU" sz="1200" b="1" i="0" kern="1200">
                <a:solidFill>
                  <a:schemeClr val="tx1"/>
                </a:solidFill>
                <a:effectLst/>
                <a:latin typeface="+mn-lt"/>
                <a:ea typeface="+mn-ea"/>
                <a:cs typeface="+mn-cs"/>
              </a:rPr>
              <a:t> share</a:t>
            </a:r>
            <a:r>
              <a:rPr lang="en-AU" sz="1200" b="0" i="0" kern="1200">
                <a:solidFill>
                  <a:schemeClr val="tx1"/>
                </a:solidFill>
                <a:effectLst/>
                <a:latin typeface="+mn-lt"/>
                <a:ea typeface="+mn-ea"/>
                <a:cs typeface="+mn-cs"/>
              </a:rPr>
              <a:t> – to copy, distribute and transmit the work</a:t>
            </a:r>
          </a:p>
          <a:p>
            <a:pPr rtl="0"/>
            <a:r>
              <a:rPr lang="en-AU" sz="1200" b="1" i="0" kern="1200">
                <a:solidFill>
                  <a:schemeClr val="tx1"/>
                </a:solidFill>
                <a:effectLst/>
                <a:latin typeface="+mn-lt"/>
                <a:ea typeface="+mn-ea"/>
                <a:cs typeface="+mn-cs"/>
              </a:rPr>
              <a:t>to remix</a:t>
            </a:r>
            <a:r>
              <a:rPr lang="en-AU" sz="1200" b="0" i="0" kern="1200">
                <a:solidFill>
                  <a:schemeClr val="tx1"/>
                </a:solidFill>
                <a:effectLst/>
                <a:latin typeface="+mn-lt"/>
                <a:ea typeface="+mn-ea"/>
                <a:cs typeface="+mn-cs"/>
              </a:rPr>
              <a:t> – to adapt the work</a:t>
            </a:r>
          </a:p>
          <a:p>
            <a:pPr rtl="0"/>
            <a:r>
              <a:rPr lang="en-AU" sz="1200" b="0" i="0" kern="1200">
                <a:solidFill>
                  <a:schemeClr val="tx1"/>
                </a:solidFill>
                <a:effectLst/>
                <a:latin typeface="+mn-lt"/>
                <a:ea typeface="+mn-ea"/>
                <a:cs typeface="+mn-cs"/>
              </a:rPr>
              <a:t>Under the following </a:t>
            </a:r>
            <a:r>
              <a:rPr lang="en-AU" sz="1200" b="0" i="0" kern="1200" err="1">
                <a:solidFill>
                  <a:schemeClr val="tx1"/>
                </a:solidFill>
                <a:effectLst/>
                <a:latin typeface="+mn-lt"/>
                <a:ea typeface="+mn-ea"/>
                <a:cs typeface="+mn-cs"/>
              </a:rPr>
              <a:t>conditions:</a:t>
            </a:r>
            <a:r>
              <a:rPr lang="en-AU" sz="1200" b="1" i="0" kern="1200" err="1">
                <a:solidFill>
                  <a:schemeClr val="tx1"/>
                </a:solidFill>
                <a:effectLst/>
                <a:latin typeface="+mn-lt"/>
                <a:ea typeface="+mn-ea"/>
                <a:cs typeface="+mn-cs"/>
              </a:rPr>
              <a:t>attribution</a:t>
            </a:r>
            <a:r>
              <a:rPr lang="en-AU" sz="1200" b="0" i="0" kern="1200">
                <a:solidFill>
                  <a:schemeClr val="tx1"/>
                </a:solidFill>
                <a:effectLst/>
                <a:latin typeface="+mn-lt"/>
                <a:ea typeface="+mn-ea"/>
                <a:cs typeface="+mn-cs"/>
              </a:rPr>
              <a:t> – You must give appropriate credit, provide a link to the license, and indicate if changes were made. You may do so in any reasonable manner, but not in any way that suggests the licensor endorses you or your use.</a:t>
            </a:r>
          </a:p>
          <a:p>
            <a:pPr rtl="0"/>
            <a:r>
              <a:rPr lang="en-AU" sz="1200" b="1" i="0" kern="1200">
                <a:solidFill>
                  <a:schemeClr val="tx1"/>
                </a:solidFill>
                <a:effectLst/>
                <a:latin typeface="+mn-lt"/>
                <a:ea typeface="+mn-ea"/>
                <a:cs typeface="+mn-cs"/>
              </a:rPr>
              <a:t>share alike</a:t>
            </a:r>
            <a:r>
              <a:rPr lang="en-AU" sz="1200" b="0" i="0" kern="1200">
                <a:solidFill>
                  <a:schemeClr val="tx1"/>
                </a:solidFill>
                <a:effectLst/>
                <a:latin typeface="+mn-lt"/>
                <a:ea typeface="+mn-ea"/>
                <a:cs typeface="+mn-cs"/>
              </a:rPr>
              <a:t> – If you remix, transform, or build upon the material, you must distribute your contributions under the </a:t>
            </a:r>
            <a:r>
              <a:rPr lang="en-AU" sz="1200" b="0" i="0" u="none" strike="noStrike" kern="1200">
                <a:solidFill>
                  <a:schemeClr val="tx1"/>
                </a:solidFill>
                <a:effectLst/>
                <a:latin typeface="+mn-lt"/>
                <a:ea typeface="+mn-ea"/>
                <a:cs typeface="+mn-cs"/>
                <a:hlinkClick r:id="rId5" tooltip="ccorg:share-your-work/licensing-considerations/compatible-licenses"/>
              </a:rPr>
              <a:t>same or compatible license</a:t>
            </a:r>
            <a:r>
              <a:rPr lang="en-AU" sz="1200" b="0" i="0" kern="1200">
                <a:solidFill>
                  <a:schemeClr val="tx1"/>
                </a:solidFill>
                <a:effectLst/>
                <a:latin typeface="+mn-lt"/>
                <a:ea typeface="+mn-ea"/>
                <a:cs typeface="+mn-cs"/>
              </a:rPr>
              <a:t> as the original.</a:t>
            </a:r>
          </a:p>
          <a:p>
            <a:endParaRPr lang="en-AU"/>
          </a:p>
        </p:txBody>
      </p:sp>
      <p:sp>
        <p:nvSpPr>
          <p:cNvPr id="4" name="Slide Number Placeholder 3"/>
          <p:cNvSpPr>
            <a:spLocks noGrp="1"/>
          </p:cNvSpPr>
          <p:nvPr>
            <p:ph type="sldNum" sz="quarter" idx="5"/>
          </p:nvPr>
        </p:nvSpPr>
        <p:spPr/>
        <p:txBody>
          <a:bodyPr/>
          <a:lstStyle/>
          <a:p>
            <a:fld id="{6227A181-B670-453E-A3AD-E32BA4E7E181}" type="slidenum">
              <a:rPr lang="en-AU" smtClean="0"/>
              <a:t>7</a:t>
            </a:fld>
            <a:endParaRPr lang="en-AU"/>
          </a:p>
        </p:txBody>
      </p:sp>
    </p:spTree>
    <p:extLst>
      <p:ext uri="{BB962C8B-B14F-4D97-AF65-F5344CB8AC3E}">
        <p14:creationId xmlns:p14="http://schemas.microsoft.com/office/powerpoint/2010/main" val="417438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Notes</a:t>
            </a:r>
            <a:endParaRPr lang="en-US"/>
          </a:p>
          <a:p>
            <a:r>
              <a:rPr lang="en-US"/>
              <a:t>Everyone stands in front of the slide.</a:t>
            </a:r>
          </a:p>
          <a:p>
            <a:r>
              <a:rPr lang="en-US"/>
              <a:t>On my count, you must </a:t>
            </a:r>
            <a:r>
              <a:rPr lang="en-US" b="1"/>
              <a:t>say the </a:t>
            </a:r>
            <a:r>
              <a:rPr lang="en-US" b="1" err="1"/>
              <a:t>colour</a:t>
            </a:r>
            <a:r>
              <a:rPr lang="en-US" b="1"/>
              <a:t> of the word — not the word itself.</a:t>
            </a:r>
            <a:endParaRPr lang="en-US"/>
          </a:p>
          <a:p>
            <a:r>
              <a:rPr lang="en-US"/>
              <a:t>If you say the word instead of the </a:t>
            </a:r>
            <a:r>
              <a:rPr lang="en-US" err="1"/>
              <a:t>colour</a:t>
            </a:r>
            <a:r>
              <a:rPr lang="en-US"/>
              <a:t>, you’re out, stop calling out the </a:t>
            </a:r>
            <a:r>
              <a:rPr lang="en-US" err="1"/>
              <a:t>colour</a:t>
            </a:r>
            <a:r>
              <a:rPr lang="en-US"/>
              <a:t>. </a:t>
            </a:r>
          </a:p>
          <a:p>
            <a:r>
              <a:rPr lang="en-US"/>
              <a:t>Let’s see who makes it all the way to the end.</a:t>
            </a:r>
          </a:p>
          <a:p>
            <a:r>
              <a:rPr lang="en-US"/>
              <a:t>The point of this activity is that </a:t>
            </a:r>
            <a:r>
              <a:rPr lang="en-US" b="1"/>
              <a:t>we all process information differently</a:t>
            </a:r>
            <a:r>
              <a:rPr lang="en-US"/>
              <a:t>.</a:t>
            </a:r>
          </a:p>
          <a:p>
            <a:r>
              <a:rPr lang="en-US"/>
              <a:t>When people with </a:t>
            </a:r>
            <a:r>
              <a:rPr lang="en-US" b="1"/>
              <a:t>different ways of thinking and processing information</a:t>
            </a:r>
            <a:r>
              <a:rPr lang="en-US"/>
              <a:t> come together, we bring different strengths and perspectives.</a:t>
            </a:r>
          </a:p>
          <a:p>
            <a:r>
              <a:rPr lang="en-US"/>
              <a:t>And that’s what makes </a:t>
            </a:r>
            <a:r>
              <a:rPr lang="en-US" b="1"/>
              <a:t>teams, workplaces and communities stronger.</a:t>
            </a:r>
            <a:endParaRPr lang="en-US"/>
          </a:p>
          <a:p>
            <a:endParaRPr lang="en-AU"/>
          </a:p>
        </p:txBody>
      </p:sp>
      <p:sp>
        <p:nvSpPr>
          <p:cNvPr id="4" name="Slide Number Placeholder 3"/>
          <p:cNvSpPr>
            <a:spLocks noGrp="1"/>
          </p:cNvSpPr>
          <p:nvPr>
            <p:ph type="sldNum" sz="quarter" idx="5"/>
          </p:nvPr>
        </p:nvSpPr>
        <p:spPr/>
        <p:txBody>
          <a:bodyPr/>
          <a:lstStyle/>
          <a:p>
            <a:fld id="{6227A181-B670-453E-A3AD-E32BA4E7E181}" type="slidenum">
              <a:rPr lang="en-AU" smtClean="0"/>
              <a:t>8</a:t>
            </a:fld>
            <a:endParaRPr lang="en-AU"/>
          </a:p>
        </p:txBody>
      </p:sp>
    </p:spTree>
    <p:extLst>
      <p:ext uri="{BB962C8B-B14F-4D97-AF65-F5344CB8AC3E}">
        <p14:creationId xmlns:p14="http://schemas.microsoft.com/office/powerpoint/2010/main" val="3645120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27A181-B670-453E-A3AD-E32BA4E7E181}" type="slidenum">
              <a:rPr lang="en-AU" smtClean="0"/>
              <a:t>11</a:t>
            </a:fld>
            <a:endParaRPr lang="en-AU"/>
          </a:p>
        </p:txBody>
      </p:sp>
    </p:spTree>
    <p:extLst>
      <p:ext uri="{BB962C8B-B14F-4D97-AF65-F5344CB8AC3E}">
        <p14:creationId xmlns:p14="http://schemas.microsoft.com/office/powerpoint/2010/main" val="367348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6.jpeg"/><Relationship Id="rId4"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622CC-D375-4337-82FA-EB6133C23EED}"/>
              </a:ext>
            </a:extLst>
          </p:cNvPr>
          <p:cNvSpPr>
            <a:spLocks noGrp="1"/>
          </p:cNvSpPr>
          <p:nvPr>
            <p:ph type="body" sz="quarter" idx="10" hasCustomPrompt="1"/>
          </p:nvPr>
        </p:nvSpPr>
        <p:spPr>
          <a:xfrm>
            <a:off x="0" y="3141663"/>
            <a:ext cx="12192000" cy="739775"/>
          </a:xfrm>
          <a:prstGeom prst="rect">
            <a:avLst/>
          </a:prstGeom>
        </p:spPr>
        <p:txBody>
          <a:bodyPr/>
          <a:lstStyle>
            <a:lvl1pPr algn="ctr">
              <a:buNone/>
              <a:defRPr sz="4000" b="1"/>
            </a:lvl1pPr>
          </a:lstStyle>
          <a:p>
            <a:pPr lvl="0"/>
            <a:r>
              <a:rPr lang="en-US"/>
              <a:t>Add title of presentation here (Arial size 40)</a:t>
            </a:r>
          </a:p>
        </p:txBody>
      </p:sp>
      <p:pic>
        <p:nvPicPr>
          <p:cNvPr id="3" name="Picture 2" descr="A collage of people&#10;&#10;Description automatically generated with low confidence">
            <a:extLst>
              <a:ext uri="{FF2B5EF4-FFF2-40B4-BE49-F238E27FC236}">
                <a16:creationId xmlns:a16="http://schemas.microsoft.com/office/drawing/2014/main" id="{F707C3AB-9A39-417F-9419-B4C82DF75A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1201"/>
            <a:ext cx="12192000" cy="8619201"/>
          </a:xfrm>
          <a:prstGeom prst="rect">
            <a:avLst/>
          </a:prstGeom>
        </p:spPr>
      </p:pic>
    </p:spTree>
    <p:extLst>
      <p:ext uri="{BB962C8B-B14F-4D97-AF65-F5344CB8AC3E}">
        <p14:creationId xmlns:p14="http://schemas.microsoft.com/office/powerpoint/2010/main" val="251118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D1E4-50F7-427B-9F8A-89DC64C5F90D}"/>
              </a:ext>
            </a:extLst>
          </p:cNvPr>
          <p:cNvSpPr>
            <a:spLocks noGrp="1"/>
          </p:cNvSpPr>
          <p:nvPr>
            <p:ph type="title" hasCustomPrompt="1"/>
          </p:nvPr>
        </p:nvSpPr>
        <p:spPr>
          <a:xfrm>
            <a:off x="0" y="2111433"/>
            <a:ext cx="12192000" cy="2103120"/>
          </a:xfrm>
          <a:prstGeom prst="rect">
            <a:avLst/>
          </a:prstGeom>
        </p:spPr>
        <p:txBody>
          <a:bodyPr/>
          <a:lstStyle>
            <a:lvl1pPr algn="ctr">
              <a:defRPr sz="4400" b="0" i="1">
                <a:solidFill>
                  <a:srgbClr val="652D86"/>
                </a:solidFill>
                <a:latin typeface="Arial" panose="020B0604020202020204" pitchFamily="34" charset="0"/>
                <a:cs typeface="Arial" panose="020B0604020202020204" pitchFamily="34" charset="0"/>
              </a:defRPr>
            </a:lvl1pPr>
          </a:lstStyle>
          <a:p>
            <a:r>
              <a:rPr lang="en-US"/>
              <a:t>“Insert quote/testimonial here” (size 44)</a:t>
            </a:r>
            <a:br>
              <a:rPr lang="en-US"/>
            </a:br>
            <a:br>
              <a:rPr lang="en-US"/>
            </a:br>
            <a:endParaRPr lang="en-AU"/>
          </a:p>
        </p:txBody>
      </p:sp>
    </p:spTree>
    <p:extLst>
      <p:ext uri="{BB962C8B-B14F-4D97-AF65-F5344CB8AC3E}">
        <p14:creationId xmlns:p14="http://schemas.microsoft.com/office/powerpoint/2010/main" val="416513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514FAD1-7275-4DA9-8761-DB868E8C13ED}"/>
              </a:ext>
            </a:extLst>
          </p:cNvPr>
          <p:cNvSpPr>
            <a:spLocks noGrp="1"/>
          </p:cNvSpPr>
          <p:nvPr>
            <p:ph type="pic" sz="quarter" idx="10" hasCustomPrompt="1"/>
          </p:nvPr>
        </p:nvSpPr>
        <p:spPr>
          <a:xfrm>
            <a:off x="424331" y="2145406"/>
            <a:ext cx="2103437" cy="198596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5" name="Picture Placeholder 3">
            <a:extLst>
              <a:ext uri="{FF2B5EF4-FFF2-40B4-BE49-F238E27FC236}">
                <a16:creationId xmlns:a16="http://schemas.microsoft.com/office/drawing/2014/main" id="{AF3C5DD2-F447-41C0-A7A4-A3C4774CF60E}"/>
              </a:ext>
            </a:extLst>
          </p:cNvPr>
          <p:cNvSpPr>
            <a:spLocks noGrp="1"/>
          </p:cNvSpPr>
          <p:nvPr>
            <p:ph type="pic" sz="quarter" idx="11" hasCustomPrompt="1"/>
          </p:nvPr>
        </p:nvSpPr>
        <p:spPr>
          <a:xfrm>
            <a:off x="2730737" y="2145406"/>
            <a:ext cx="2103437" cy="198596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6" name="Picture Placeholder 3">
            <a:extLst>
              <a:ext uri="{FF2B5EF4-FFF2-40B4-BE49-F238E27FC236}">
                <a16:creationId xmlns:a16="http://schemas.microsoft.com/office/drawing/2014/main" id="{BB97C5D6-89B8-4A1B-93CA-2FD4E8417570}"/>
              </a:ext>
            </a:extLst>
          </p:cNvPr>
          <p:cNvSpPr>
            <a:spLocks noGrp="1"/>
          </p:cNvSpPr>
          <p:nvPr>
            <p:ph type="pic" sz="quarter" idx="12" hasCustomPrompt="1"/>
          </p:nvPr>
        </p:nvSpPr>
        <p:spPr>
          <a:xfrm>
            <a:off x="5037143" y="2145406"/>
            <a:ext cx="2103437" cy="198596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7" name="Picture Placeholder 3">
            <a:extLst>
              <a:ext uri="{FF2B5EF4-FFF2-40B4-BE49-F238E27FC236}">
                <a16:creationId xmlns:a16="http://schemas.microsoft.com/office/drawing/2014/main" id="{BC5D4F5B-7AD2-41E1-BA72-816415E94FFD}"/>
              </a:ext>
            </a:extLst>
          </p:cNvPr>
          <p:cNvSpPr>
            <a:spLocks noGrp="1"/>
          </p:cNvSpPr>
          <p:nvPr>
            <p:ph type="pic" sz="quarter" idx="13" hasCustomPrompt="1"/>
          </p:nvPr>
        </p:nvSpPr>
        <p:spPr>
          <a:xfrm>
            <a:off x="7343549" y="2145406"/>
            <a:ext cx="2103437" cy="198596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8" name="Picture Placeholder 3">
            <a:extLst>
              <a:ext uri="{FF2B5EF4-FFF2-40B4-BE49-F238E27FC236}">
                <a16:creationId xmlns:a16="http://schemas.microsoft.com/office/drawing/2014/main" id="{100CAEDB-C8EA-410C-98FF-07D030055C6C}"/>
              </a:ext>
            </a:extLst>
          </p:cNvPr>
          <p:cNvSpPr>
            <a:spLocks noGrp="1"/>
          </p:cNvSpPr>
          <p:nvPr>
            <p:ph type="pic" sz="quarter" idx="14" hasCustomPrompt="1"/>
          </p:nvPr>
        </p:nvSpPr>
        <p:spPr>
          <a:xfrm>
            <a:off x="9639684" y="2145406"/>
            <a:ext cx="2103437" cy="198596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9" name="Title 1">
            <a:extLst>
              <a:ext uri="{FF2B5EF4-FFF2-40B4-BE49-F238E27FC236}">
                <a16:creationId xmlns:a16="http://schemas.microsoft.com/office/drawing/2014/main" id="{817B2932-B553-4F0C-9DEF-867463A79A76}"/>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Tree>
    <p:extLst>
      <p:ext uri="{BB962C8B-B14F-4D97-AF65-F5344CB8AC3E}">
        <p14:creationId xmlns:p14="http://schemas.microsoft.com/office/powerpoint/2010/main" val="154398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BC5D4F5B-7AD2-41E1-BA72-816415E94FFD}"/>
              </a:ext>
            </a:extLst>
          </p:cNvPr>
          <p:cNvSpPr>
            <a:spLocks noGrp="1"/>
          </p:cNvSpPr>
          <p:nvPr>
            <p:ph type="pic" sz="quarter" idx="13" hasCustomPrompt="1"/>
          </p:nvPr>
        </p:nvSpPr>
        <p:spPr>
          <a:xfrm>
            <a:off x="8089669" y="1704109"/>
            <a:ext cx="3721332" cy="3366653"/>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9" name="Title 1">
            <a:extLst>
              <a:ext uri="{FF2B5EF4-FFF2-40B4-BE49-F238E27FC236}">
                <a16:creationId xmlns:a16="http://schemas.microsoft.com/office/drawing/2014/main" id="{817B2932-B553-4F0C-9DEF-867463A79A76}"/>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10" name="Picture Placeholder 3">
            <a:extLst>
              <a:ext uri="{FF2B5EF4-FFF2-40B4-BE49-F238E27FC236}">
                <a16:creationId xmlns:a16="http://schemas.microsoft.com/office/drawing/2014/main" id="{5EB1937E-3C04-4AA5-98AA-5EA34EF361C8}"/>
              </a:ext>
            </a:extLst>
          </p:cNvPr>
          <p:cNvSpPr>
            <a:spLocks noGrp="1"/>
          </p:cNvSpPr>
          <p:nvPr>
            <p:ph type="pic" sz="quarter" idx="14" hasCustomPrompt="1"/>
          </p:nvPr>
        </p:nvSpPr>
        <p:spPr>
          <a:xfrm>
            <a:off x="4235335" y="1704109"/>
            <a:ext cx="3721332" cy="3366653"/>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11" name="Picture Placeholder 3">
            <a:extLst>
              <a:ext uri="{FF2B5EF4-FFF2-40B4-BE49-F238E27FC236}">
                <a16:creationId xmlns:a16="http://schemas.microsoft.com/office/drawing/2014/main" id="{CBD7D63B-D1CE-446B-BEAD-DAAE5A12B39D}"/>
              </a:ext>
            </a:extLst>
          </p:cNvPr>
          <p:cNvSpPr>
            <a:spLocks noGrp="1"/>
          </p:cNvSpPr>
          <p:nvPr>
            <p:ph type="pic" sz="quarter" idx="15" hasCustomPrompt="1"/>
          </p:nvPr>
        </p:nvSpPr>
        <p:spPr>
          <a:xfrm>
            <a:off x="380999" y="1704109"/>
            <a:ext cx="3721332" cy="3366653"/>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Tree>
    <p:extLst>
      <p:ext uri="{BB962C8B-B14F-4D97-AF65-F5344CB8AC3E}">
        <p14:creationId xmlns:p14="http://schemas.microsoft.com/office/powerpoint/2010/main" val="4221070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514FAD1-7275-4DA9-8761-DB868E8C13ED}"/>
              </a:ext>
            </a:extLst>
          </p:cNvPr>
          <p:cNvSpPr>
            <a:spLocks noGrp="1"/>
          </p:cNvSpPr>
          <p:nvPr>
            <p:ph type="pic" sz="quarter" idx="10" hasCustomPrompt="1"/>
          </p:nvPr>
        </p:nvSpPr>
        <p:spPr>
          <a:xfrm>
            <a:off x="1704487" y="1488701"/>
            <a:ext cx="4347174" cy="4104388"/>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
        <p:nvSpPr>
          <p:cNvPr id="9" name="Title 1">
            <a:extLst>
              <a:ext uri="{FF2B5EF4-FFF2-40B4-BE49-F238E27FC236}">
                <a16:creationId xmlns:a16="http://schemas.microsoft.com/office/drawing/2014/main" id="{817B2932-B553-4F0C-9DEF-867463A79A76}"/>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10" name="Picture Placeholder 3">
            <a:extLst>
              <a:ext uri="{FF2B5EF4-FFF2-40B4-BE49-F238E27FC236}">
                <a16:creationId xmlns:a16="http://schemas.microsoft.com/office/drawing/2014/main" id="{C596440C-97B9-4B59-84FF-614CC04A0E75}"/>
              </a:ext>
            </a:extLst>
          </p:cNvPr>
          <p:cNvSpPr>
            <a:spLocks noGrp="1"/>
          </p:cNvSpPr>
          <p:nvPr>
            <p:ph type="pic" sz="quarter" idx="11" hasCustomPrompt="1"/>
          </p:nvPr>
        </p:nvSpPr>
        <p:spPr>
          <a:xfrm>
            <a:off x="6312509" y="1488701"/>
            <a:ext cx="4347174" cy="4104388"/>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Image</a:t>
            </a:r>
          </a:p>
        </p:txBody>
      </p:sp>
    </p:spTree>
    <p:extLst>
      <p:ext uri="{BB962C8B-B14F-4D97-AF65-F5344CB8AC3E}">
        <p14:creationId xmlns:p14="http://schemas.microsoft.com/office/powerpoint/2010/main" val="200953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er header and tex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D1E4-50F7-427B-9F8A-89DC64C5F90D}"/>
              </a:ext>
            </a:extLst>
          </p:cNvPr>
          <p:cNvSpPr>
            <a:spLocks noGrp="1"/>
          </p:cNvSpPr>
          <p:nvPr>
            <p:ph type="title" hasCustomPrompt="1"/>
          </p:nvPr>
        </p:nvSpPr>
        <p:spPr>
          <a:xfrm>
            <a:off x="838200" y="348501"/>
            <a:ext cx="10515600" cy="790344"/>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Small slide heading goes here (Arial Size 32)</a:t>
            </a:r>
            <a:endParaRPr lang="en-AU"/>
          </a:p>
        </p:txBody>
      </p:sp>
      <p:sp>
        <p:nvSpPr>
          <p:cNvPr id="4" name="Content Placeholder 3">
            <a:extLst>
              <a:ext uri="{FF2B5EF4-FFF2-40B4-BE49-F238E27FC236}">
                <a16:creationId xmlns:a16="http://schemas.microsoft.com/office/drawing/2014/main" id="{1687EF45-8183-4834-A14C-4F6F0BAFA456}"/>
              </a:ext>
            </a:extLst>
          </p:cNvPr>
          <p:cNvSpPr>
            <a:spLocks noGrp="1"/>
          </p:cNvSpPr>
          <p:nvPr>
            <p:ph sz="quarter" idx="10" hasCustomPrompt="1"/>
          </p:nvPr>
        </p:nvSpPr>
        <p:spPr>
          <a:xfrm>
            <a:off x="1810789" y="1255942"/>
            <a:ext cx="8570422" cy="5253557"/>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buNone/>
              <a:defRPr sz="28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add text or images– size 28</a:t>
            </a:r>
          </a:p>
          <a:p>
            <a:pPr lvl="1"/>
            <a:r>
              <a:rPr lang="en-US"/>
              <a:t>Second level – size 24</a:t>
            </a:r>
          </a:p>
        </p:txBody>
      </p:sp>
    </p:spTree>
    <p:extLst>
      <p:ext uri="{BB962C8B-B14F-4D97-AF65-F5344CB8AC3E}">
        <p14:creationId xmlns:p14="http://schemas.microsoft.com/office/powerpoint/2010/main" val="215089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slide">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37BA7259-D081-47C9-93CA-45483BC6E662}"/>
              </a:ext>
            </a:extLst>
          </p:cNvPr>
          <p:cNvSpPr>
            <a:spLocks noGrp="1"/>
          </p:cNvSpPr>
          <p:nvPr>
            <p:ph type="dgm" sz="quarter" idx="10" hasCustomPrompt="1"/>
          </p:nvPr>
        </p:nvSpPr>
        <p:spPr>
          <a:xfrm>
            <a:off x="1704108" y="273974"/>
            <a:ext cx="8695113" cy="6238794"/>
          </a:xfrm>
          <a:prstGeom prst="rect">
            <a:avLst/>
          </a:prstGeom>
        </p:spPr>
        <p:txBody>
          <a:bodyPr/>
          <a:lstStyle>
            <a:lvl1pPr>
              <a:defRPr sz="2400">
                <a:latin typeface="Arial" panose="020B0604020202020204" pitchFamily="34" charset="0"/>
                <a:cs typeface="Arial" panose="020B0604020202020204" pitchFamily="34" charset="0"/>
              </a:defRPr>
            </a:lvl1pPr>
          </a:lstStyle>
          <a:p>
            <a:r>
              <a:rPr lang="en-AU"/>
              <a:t>Insert Smart Art Graphic here (please remember to use brand colours from style guide)</a:t>
            </a:r>
          </a:p>
        </p:txBody>
      </p:sp>
    </p:spTree>
    <p:extLst>
      <p:ext uri="{BB962C8B-B14F-4D97-AF65-F5344CB8AC3E}">
        <p14:creationId xmlns:p14="http://schemas.microsoft.com/office/powerpoint/2010/main" val="3112506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or graph slide">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A483C103-8C49-43E8-AC5A-7DDF1F0F66DF}"/>
              </a:ext>
            </a:extLst>
          </p:cNvPr>
          <p:cNvSpPr>
            <a:spLocks noGrp="1"/>
          </p:cNvSpPr>
          <p:nvPr>
            <p:ph type="chart" sz="quarter" idx="10" hasCustomPrompt="1"/>
          </p:nvPr>
        </p:nvSpPr>
        <p:spPr>
          <a:xfrm>
            <a:off x="1918854" y="382385"/>
            <a:ext cx="8354291" cy="6093229"/>
          </a:xfrm>
          <a:prstGeom prst="rect">
            <a:avLst/>
          </a:prstGeom>
        </p:spPr>
        <p:txBody>
          <a:bodyPr/>
          <a:lstStyle>
            <a:lvl1pPr>
              <a:defRPr>
                <a:latin typeface="Arial" panose="020B0604020202020204" pitchFamily="34" charset="0"/>
                <a:cs typeface="Arial" panose="020B0604020202020204" pitchFamily="34" charset="0"/>
              </a:defRPr>
            </a:lvl1pPr>
          </a:lstStyle>
          <a:p>
            <a:r>
              <a:rPr lang="en-AU"/>
              <a:t>Insert chart or graph here (please remember to use brand colours from style guide)</a:t>
            </a:r>
          </a:p>
        </p:txBody>
      </p:sp>
    </p:spTree>
    <p:extLst>
      <p:ext uri="{BB962C8B-B14F-4D97-AF65-F5344CB8AC3E}">
        <p14:creationId xmlns:p14="http://schemas.microsoft.com/office/powerpoint/2010/main" val="235264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ment of Country V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EEC1F5-04A2-42FB-8FC3-52157C980D31}"/>
              </a:ext>
            </a:extLst>
          </p:cNvPr>
          <p:cNvSpPr txBox="1"/>
          <p:nvPr userDrawn="1"/>
        </p:nvSpPr>
        <p:spPr>
          <a:xfrm>
            <a:off x="1004454" y="720826"/>
            <a:ext cx="10183091" cy="5078313"/>
          </a:xfrm>
          <a:prstGeom prst="rect">
            <a:avLst/>
          </a:prstGeom>
          <a:noFill/>
        </p:spPr>
        <p:txBody>
          <a:bodyPr wrap="square">
            <a:spAutoFit/>
          </a:bodyPr>
          <a:lstStyle/>
          <a:p>
            <a:r>
              <a:rPr lang="en-AU" sz="3600" i="0" baseline="0">
                <a:solidFill>
                  <a:srgbClr val="7577C0"/>
                </a:solidFill>
                <a:latin typeface="Arial" panose="020B0604020202020204" pitchFamily="34" charset="0"/>
                <a:cs typeface="Arial" panose="020B0604020202020204" pitchFamily="34" charset="0"/>
              </a:rPr>
              <a:t>We acknowledge the traditional custodians of the land we’re meeting on today and pay our respect to their Elders past, present and emerging.</a:t>
            </a:r>
          </a:p>
          <a:p>
            <a:endParaRPr lang="en-AU" sz="3600" i="0" baseline="0">
              <a:solidFill>
                <a:srgbClr val="7577C0"/>
              </a:solidFill>
              <a:latin typeface="Arial" panose="020B0604020202020204" pitchFamily="34" charset="0"/>
              <a:cs typeface="Arial" panose="020B0604020202020204" pitchFamily="34" charset="0"/>
            </a:endParaRPr>
          </a:p>
          <a:p>
            <a:r>
              <a:rPr lang="en-AU" sz="3600" i="0" baseline="0">
                <a:solidFill>
                  <a:srgbClr val="7577C0"/>
                </a:solidFill>
                <a:latin typeface="Arial" panose="020B0604020202020204" pitchFamily="34" charset="0"/>
                <a:cs typeface="Arial" panose="020B0604020202020204" pitchFamily="34" charset="0"/>
              </a:rPr>
              <a:t>We also acknowledge our gratitude that we share this land today, our sorrow for the costs of that sharing, and our hope and belief that we can move to a place of equity, justice, and partnership together.</a:t>
            </a:r>
          </a:p>
        </p:txBody>
      </p:sp>
    </p:spTree>
    <p:extLst>
      <p:ext uri="{BB962C8B-B14F-4D97-AF65-F5344CB8AC3E}">
        <p14:creationId xmlns:p14="http://schemas.microsoft.com/office/powerpoint/2010/main" val="2953666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 of Country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93E9D-36E1-45BD-A5AB-86D5CEA42F5F}"/>
              </a:ext>
            </a:extLst>
          </p:cNvPr>
          <p:cNvSpPr txBox="1"/>
          <p:nvPr userDrawn="1"/>
        </p:nvSpPr>
        <p:spPr>
          <a:xfrm>
            <a:off x="2243050" y="667664"/>
            <a:ext cx="8422178" cy="5078313"/>
          </a:xfrm>
          <a:prstGeom prst="rect">
            <a:avLst/>
          </a:prstGeom>
          <a:noFill/>
        </p:spPr>
        <p:txBody>
          <a:bodyPr wrap="square">
            <a:spAutoFit/>
          </a:bodyPr>
          <a:lstStyle/>
          <a:p>
            <a:r>
              <a:rPr lang="en-US" sz="3600" i="1">
                <a:solidFill>
                  <a:srgbClr val="7577C0"/>
                </a:solidFill>
                <a:latin typeface="Arial" panose="020B0604020202020204" pitchFamily="34" charset="0"/>
                <a:cs typeface="Arial" panose="020B0604020202020204" pitchFamily="34" charset="0"/>
              </a:rPr>
              <a:t>I would like to acknowledge the traditional custodians of the land on which we meet today and pay my respects to the Elders past, present and emerging. </a:t>
            </a:r>
          </a:p>
          <a:p>
            <a:endParaRPr lang="en-US" sz="3600" i="1">
              <a:solidFill>
                <a:srgbClr val="7577C0"/>
              </a:solidFill>
              <a:latin typeface="Arial" panose="020B0604020202020204" pitchFamily="34" charset="0"/>
              <a:cs typeface="Arial" panose="020B0604020202020204" pitchFamily="34" charset="0"/>
            </a:endParaRPr>
          </a:p>
          <a:p>
            <a:r>
              <a:rPr lang="en-US" sz="3600" i="1">
                <a:solidFill>
                  <a:srgbClr val="7577C0"/>
                </a:solidFill>
                <a:latin typeface="Arial" panose="020B0604020202020204" pitchFamily="34" charset="0"/>
                <a:cs typeface="Arial" panose="020B0604020202020204" pitchFamily="34" charset="0"/>
              </a:rPr>
              <a:t>I extend my respect to the Aboriginal and Torres Strait Islander people who are present today.</a:t>
            </a:r>
          </a:p>
        </p:txBody>
      </p:sp>
    </p:spTree>
    <p:extLst>
      <p:ext uri="{BB962C8B-B14F-4D97-AF65-F5344CB8AC3E}">
        <p14:creationId xmlns:p14="http://schemas.microsoft.com/office/powerpoint/2010/main" val="174964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ment of Country - Own ver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0688-12F8-44BE-927F-ED8CE032FF21}"/>
              </a:ext>
            </a:extLst>
          </p:cNvPr>
          <p:cNvSpPr>
            <a:spLocks noGrp="1"/>
          </p:cNvSpPr>
          <p:nvPr>
            <p:ph type="title" hasCustomPrompt="1"/>
          </p:nvPr>
        </p:nvSpPr>
        <p:spPr>
          <a:xfrm>
            <a:off x="838200" y="365125"/>
            <a:ext cx="10515600" cy="1325563"/>
          </a:xfrm>
          <a:prstGeom prst="rect">
            <a:avLst/>
          </a:prstGeom>
        </p:spPr>
        <p:txBody>
          <a:bodyPr/>
          <a:lstStyle>
            <a:lvl1pPr>
              <a:defRPr sz="3600" i="1">
                <a:solidFill>
                  <a:srgbClr val="7577C0"/>
                </a:solidFill>
                <a:latin typeface="Arial" panose="020B0604020202020204" pitchFamily="34" charset="0"/>
                <a:cs typeface="Arial" panose="020B0604020202020204" pitchFamily="34" charset="0"/>
              </a:defRPr>
            </a:lvl1pPr>
          </a:lstStyle>
          <a:p>
            <a:r>
              <a:rPr lang="en-US"/>
              <a:t>Custom Acknowledgement of Country</a:t>
            </a:r>
            <a:endParaRPr lang="en-AU"/>
          </a:p>
        </p:txBody>
      </p:sp>
    </p:spTree>
    <p:extLst>
      <p:ext uri="{BB962C8B-B14F-4D97-AF65-F5344CB8AC3E}">
        <p14:creationId xmlns:p14="http://schemas.microsoft.com/office/powerpoint/2010/main" val="3651081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622CC-D375-4337-82FA-EB6133C23EED}"/>
              </a:ext>
            </a:extLst>
          </p:cNvPr>
          <p:cNvSpPr>
            <a:spLocks noGrp="1"/>
          </p:cNvSpPr>
          <p:nvPr>
            <p:ph type="body" sz="quarter" idx="10" hasCustomPrompt="1"/>
          </p:nvPr>
        </p:nvSpPr>
        <p:spPr>
          <a:xfrm>
            <a:off x="0" y="3141663"/>
            <a:ext cx="12192000" cy="739775"/>
          </a:xfrm>
          <a:prstGeom prst="rect">
            <a:avLst/>
          </a:prstGeom>
        </p:spPr>
        <p:txBody>
          <a:bodyPr/>
          <a:lstStyle>
            <a:lvl1pPr algn="ctr">
              <a:buNone/>
              <a:defRPr sz="4000" b="1"/>
            </a:lvl1pPr>
          </a:lstStyle>
          <a:p>
            <a:pPr lvl="0"/>
            <a:r>
              <a:rPr lang="en-US"/>
              <a:t>Add title of presentation here (Arial size 40)</a:t>
            </a:r>
          </a:p>
        </p:txBody>
      </p:sp>
    </p:spTree>
    <p:extLst>
      <p:ext uri="{BB962C8B-B14F-4D97-AF65-F5344CB8AC3E}">
        <p14:creationId xmlns:p14="http://schemas.microsoft.com/office/powerpoint/2010/main" val="1939441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814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73C9F9-8A93-458D-8BA5-0DD276AC522B}"/>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6" name="Text Placeholder 5">
            <a:extLst>
              <a:ext uri="{FF2B5EF4-FFF2-40B4-BE49-F238E27FC236}">
                <a16:creationId xmlns:a16="http://schemas.microsoft.com/office/drawing/2014/main" id="{B58E03C8-A34D-4982-8C3A-0F0CCCB359FC}"/>
              </a:ext>
            </a:extLst>
          </p:cNvPr>
          <p:cNvSpPr>
            <a:spLocks noGrp="1"/>
          </p:cNvSpPr>
          <p:nvPr>
            <p:ph type="body" sz="quarter" idx="10" hasCustomPrompt="1"/>
          </p:nvPr>
        </p:nvSpPr>
        <p:spPr>
          <a:xfrm>
            <a:off x="1587731" y="1346200"/>
            <a:ext cx="9144000" cy="5163299"/>
          </a:xfrm>
          <a:prstGeom prst="rect">
            <a:avLst/>
          </a:prstGeom>
        </p:spPr>
        <p:txBody>
          <a:bodyPr/>
          <a:lstStyle>
            <a:lvl1pPr>
              <a:buNone/>
              <a:defRPr sz="3200">
                <a:latin typeface="Arial" panose="020B0604020202020204" pitchFamily="34" charset="0"/>
                <a:cs typeface="Arial" panose="020B0604020202020204" pitchFamily="34" charset="0"/>
              </a:defRPr>
            </a:lvl1pPr>
          </a:lstStyle>
          <a:p>
            <a:pPr lvl="0"/>
            <a:r>
              <a:rPr lang="en-US"/>
              <a:t>Text goes here (size 32)</a:t>
            </a:r>
          </a:p>
          <a:p>
            <a:pPr lvl="0"/>
            <a:endParaRPr lang="en-AU"/>
          </a:p>
        </p:txBody>
      </p:sp>
    </p:spTree>
    <p:extLst>
      <p:ext uri="{BB962C8B-B14F-4D97-AF65-F5344CB8AC3E}">
        <p14:creationId xmlns:p14="http://schemas.microsoft.com/office/powerpoint/2010/main" val="218779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327273D-755C-4A5A-BCD9-38572B885B68}"/>
              </a:ext>
            </a:extLst>
          </p:cNvPr>
          <p:cNvSpPr>
            <a:spLocks noGrp="1"/>
          </p:cNvSpPr>
          <p:nvPr>
            <p:ph type="body" sz="quarter" idx="10" hasCustomPrompt="1"/>
          </p:nvPr>
        </p:nvSpPr>
        <p:spPr>
          <a:xfrm>
            <a:off x="0" y="3141663"/>
            <a:ext cx="12192000" cy="739775"/>
          </a:xfrm>
          <a:prstGeom prst="rect">
            <a:avLst/>
          </a:prstGeom>
        </p:spPr>
        <p:txBody>
          <a:bodyPr/>
          <a:lstStyle>
            <a:lvl1pPr algn="ctr">
              <a:buNone/>
              <a:defRPr sz="4000" b="1"/>
            </a:lvl1pPr>
          </a:lstStyle>
          <a:p>
            <a:pPr lvl="0"/>
            <a:r>
              <a:rPr lang="en-US"/>
              <a:t>Add title of presentation here (Arial size 40)</a:t>
            </a:r>
          </a:p>
        </p:txBody>
      </p:sp>
      <p:sp>
        <p:nvSpPr>
          <p:cNvPr id="4" name="Oval 3">
            <a:extLst>
              <a:ext uri="{FF2B5EF4-FFF2-40B4-BE49-F238E27FC236}">
                <a16:creationId xmlns:a16="http://schemas.microsoft.com/office/drawing/2014/main" id="{15053BD9-EB40-4F34-802B-2747E216ACF5}"/>
              </a:ext>
            </a:extLst>
          </p:cNvPr>
          <p:cNvSpPr/>
          <p:nvPr userDrawn="1"/>
        </p:nvSpPr>
        <p:spPr>
          <a:xfrm>
            <a:off x="307779" y="4645429"/>
            <a:ext cx="1620981" cy="1654232"/>
          </a:xfrm>
          <a:prstGeom prst="ellipse">
            <a:avLst/>
          </a:prstGeom>
          <a:blipFill dpi="0" rotWithShape="1">
            <a:blip r:embed="rId2">
              <a:extLst>
                <a:ext uri="{28A0092B-C50C-407E-A947-70E740481C1C}">
                  <a14:useLocalDpi xmlns:a14="http://schemas.microsoft.com/office/drawing/2010/main" val="0"/>
                </a:ext>
              </a:extLst>
            </a:blip>
            <a:srcRect/>
            <a:stretch>
              <a:fillRect l="-17697" t="-17976" r="-44509" b="-107078"/>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CA2F9B1A-1DE1-4810-8A38-36DAA39B0626}"/>
              </a:ext>
            </a:extLst>
          </p:cNvPr>
          <p:cNvSpPr/>
          <p:nvPr userDrawn="1"/>
        </p:nvSpPr>
        <p:spPr>
          <a:xfrm>
            <a:off x="2300373" y="4645429"/>
            <a:ext cx="1620981" cy="1654232"/>
          </a:xfrm>
          <a:prstGeom prst="ellipse">
            <a:avLst/>
          </a:prstGeom>
          <a:blipFill dpi="0" rotWithShape="1">
            <a:blip r:embed="rId3">
              <a:extLst>
                <a:ext uri="{28A0092B-C50C-407E-A947-70E740481C1C}">
                  <a14:useLocalDpi xmlns:a14="http://schemas.microsoft.com/office/drawing/2010/main" val="0"/>
                </a:ext>
              </a:extLst>
            </a:blip>
            <a:srcRect/>
            <a:stretch>
              <a:fillRect l="-1097" r="-24651" b="-5468"/>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61B88052-D257-4FB6-AAAB-8CD56A3589B7}"/>
              </a:ext>
            </a:extLst>
          </p:cNvPr>
          <p:cNvSpPr/>
          <p:nvPr userDrawn="1"/>
        </p:nvSpPr>
        <p:spPr>
          <a:xfrm>
            <a:off x="4292967" y="4645429"/>
            <a:ext cx="1620981" cy="1654232"/>
          </a:xfrm>
          <a:prstGeom prst="ellipse">
            <a:avLst/>
          </a:prstGeom>
          <a:blipFill dpi="0" rotWithShape="1">
            <a:blip r:embed="rId4">
              <a:extLst>
                <a:ext uri="{28A0092B-C50C-407E-A947-70E740481C1C}">
                  <a14:useLocalDpi xmlns:a14="http://schemas.microsoft.com/office/drawing/2010/main" val="0"/>
                </a:ext>
              </a:extLst>
            </a:blip>
            <a:srcRect/>
            <a:stretch>
              <a:fillRect r="-81342" b="-10153"/>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F44EB14D-48EA-41A0-9AEB-6E910DF719CE}"/>
              </a:ext>
            </a:extLst>
          </p:cNvPr>
          <p:cNvSpPr/>
          <p:nvPr userDrawn="1"/>
        </p:nvSpPr>
        <p:spPr>
          <a:xfrm>
            <a:off x="6285561" y="4699923"/>
            <a:ext cx="1620981" cy="1654232"/>
          </a:xfrm>
          <a:prstGeom prst="ellipse">
            <a:avLst/>
          </a:prstGeom>
          <a:blipFill dpi="0" rotWithShape="1">
            <a:blip r:embed="rId5">
              <a:extLst>
                <a:ext uri="{28A0092B-C50C-407E-A947-70E740481C1C}">
                  <a14:useLocalDpi xmlns:a14="http://schemas.microsoft.com/office/drawing/2010/main" val="0"/>
                </a:ext>
              </a:extLst>
            </a:blip>
            <a:srcRect/>
            <a:stretch>
              <a:fillRect t="-1" b="-30654"/>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847F1306-6AD0-4288-A5C1-5EC9480FFC2A}"/>
              </a:ext>
            </a:extLst>
          </p:cNvPr>
          <p:cNvSpPr/>
          <p:nvPr userDrawn="1"/>
        </p:nvSpPr>
        <p:spPr>
          <a:xfrm>
            <a:off x="8278155" y="4699923"/>
            <a:ext cx="1620981" cy="1654232"/>
          </a:xfrm>
          <a:prstGeom prst="ellipse">
            <a:avLst/>
          </a:prstGeom>
          <a:blipFill dpi="0" rotWithShape="1">
            <a:blip r:embed="rId6">
              <a:extLst>
                <a:ext uri="{28A0092B-C50C-407E-A947-70E740481C1C}">
                  <a14:useLocalDpi xmlns:a14="http://schemas.microsoft.com/office/drawing/2010/main" val="0"/>
                </a:ext>
              </a:extLst>
            </a:blip>
            <a:srcRect/>
            <a:stretch>
              <a:fillRect l="-23393" t="-37464" r="-46285" b="-37464"/>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3842BF44-E38E-402C-A368-179832C73EB8}"/>
              </a:ext>
            </a:extLst>
          </p:cNvPr>
          <p:cNvSpPr/>
          <p:nvPr userDrawn="1"/>
        </p:nvSpPr>
        <p:spPr>
          <a:xfrm>
            <a:off x="10270749" y="4645429"/>
            <a:ext cx="1620981" cy="1654232"/>
          </a:xfrm>
          <a:prstGeom prst="ellipse">
            <a:avLst/>
          </a:prstGeom>
          <a:blipFill dpi="0" rotWithShape="1">
            <a:blip r:embed="rId7">
              <a:extLst>
                <a:ext uri="{28A0092B-C50C-407E-A947-70E740481C1C}">
                  <a14:useLocalDpi xmlns:a14="http://schemas.microsoft.com/office/drawing/2010/main" val="0"/>
                </a:ext>
              </a:extLst>
            </a:blip>
            <a:srcRect/>
            <a:stretch>
              <a:fillRect t="-13913" b="-49503"/>
            </a:stretch>
          </a:blipFill>
          <a:ln w="57150">
            <a:solidFill>
              <a:srgbClr val="75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8099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327273D-755C-4A5A-BCD9-38572B885B68}"/>
              </a:ext>
            </a:extLst>
          </p:cNvPr>
          <p:cNvSpPr>
            <a:spLocks noGrp="1"/>
          </p:cNvSpPr>
          <p:nvPr>
            <p:ph type="body" sz="quarter" idx="10" hasCustomPrompt="1"/>
          </p:nvPr>
        </p:nvSpPr>
        <p:spPr>
          <a:xfrm>
            <a:off x="0" y="3141663"/>
            <a:ext cx="12192000" cy="739775"/>
          </a:xfrm>
          <a:prstGeom prst="rect">
            <a:avLst/>
          </a:prstGeom>
        </p:spPr>
        <p:txBody>
          <a:bodyPr/>
          <a:lstStyle>
            <a:lvl1pPr algn="ctr">
              <a:buNone/>
              <a:defRPr sz="4000" b="1"/>
            </a:lvl1pPr>
          </a:lstStyle>
          <a:p>
            <a:pPr lvl="0"/>
            <a:r>
              <a:rPr lang="en-US"/>
              <a:t>Add title of presentation here (Arial size 40)</a:t>
            </a:r>
          </a:p>
        </p:txBody>
      </p:sp>
      <p:grpSp>
        <p:nvGrpSpPr>
          <p:cNvPr id="10" name="Group 9">
            <a:extLst>
              <a:ext uri="{FF2B5EF4-FFF2-40B4-BE49-F238E27FC236}">
                <a16:creationId xmlns:a16="http://schemas.microsoft.com/office/drawing/2014/main" id="{3115EE87-B589-4569-B64D-F9EEE0C7007E}"/>
              </a:ext>
            </a:extLst>
          </p:cNvPr>
          <p:cNvGrpSpPr/>
          <p:nvPr userDrawn="1"/>
        </p:nvGrpSpPr>
        <p:grpSpPr>
          <a:xfrm>
            <a:off x="18662" y="4870584"/>
            <a:ext cx="12164007" cy="1998250"/>
            <a:chOff x="903328" y="4645429"/>
            <a:chExt cx="9729031" cy="1654232"/>
          </a:xfrm>
        </p:grpSpPr>
        <p:sp>
          <p:nvSpPr>
            <p:cNvPr id="11" name="Rectangle 10">
              <a:extLst>
                <a:ext uri="{FF2B5EF4-FFF2-40B4-BE49-F238E27FC236}">
                  <a16:creationId xmlns:a16="http://schemas.microsoft.com/office/drawing/2014/main" id="{3D154AFF-5B51-473A-B0F2-09B5967A8021}"/>
                </a:ext>
              </a:extLst>
            </p:cNvPr>
            <p:cNvSpPr/>
            <p:nvPr userDrawn="1"/>
          </p:nvSpPr>
          <p:spPr>
            <a:xfrm>
              <a:off x="903328" y="4645429"/>
              <a:ext cx="1620981" cy="1654232"/>
            </a:xfrm>
            <a:prstGeom prst="rect">
              <a:avLst/>
            </a:prstGeom>
            <a:blipFill dpi="0" rotWithShape="1">
              <a:blip r:embed="rId2">
                <a:extLst>
                  <a:ext uri="{28A0092B-C50C-407E-A947-70E740481C1C}">
                    <a14:useLocalDpi xmlns:a14="http://schemas.microsoft.com/office/drawing/2010/main" val="0"/>
                  </a:ext>
                </a:extLst>
              </a:blip>
              <a:srcRect/>
              <a:stretch>
                <a:fillRect l="-17697" t="-17976" r="-44509" b="-107078"/>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E144EC4-826F-494F-9C27-E4F17BC79F6E}"/>
                </a:ext>
              </a:extLst>
            </p:cNvPr>
            <p:cNvSpPr/>
            <p:nvPr userDrawn="1"/>
          </p:nvSpPr>
          <p:spPr>
            <a:xfrm>
              <a:off x="2524309" y="4645429"/>
              <a:ext cx="1620981" cy="1654232"/>
            </a:xfrm>
            <a:prstGeom prst="rect">
              <a:avLst/>
            </a:prstGeom>
            <a:blipFill dpi="0" rotWithShape="1">
              <a:blip r:embed="rId3">
                <a:extLst>
                  <a:ext uri="{28A0092B-C50C-407E-A947-70E740481C1C}">
                    <a14:useLocalDpi xmlns:a14="http://schemas.microsoft.com/office/drawing/2010/main" val="0"/>
                  </a:ext>
                </a:extLst>
              </a:blip>
              <a:srcRect/>
              <a:stretch>
                <a:fillRect l="-1097" r="-24651" b="-5468"/>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EEC2D0D-708F-4093-BFF0-700836C8F7E2}"/>
                </a:ext>
              </a:extLst>
            </p:cNvPr>
            <p:cNvSpPr/>
            <p:nvPr userDrawn="1"/>
          </p:nvSpPr>
          <p:spPr>
            <a:xfrm>
              <a:off x="4149872" y="4645429"/>
              <a:ext cx="1620981" cy="1654232"/>
            </a:xfrm>
            <a:prstGeom prst="rect">
              <a:avLst/>
            </a:prstGeom>
            <a:blipFill dpi="0" rotWithShape="1">
              <a:blip r:embed="rId4">
                <a:extLst>
                  <a:ext uri="{28A0092B-C50C-407E-A947-70E740481C1C}">
                    <a14:useLocalDpi xmlns:a14="http://schemas.microsoft.com/office/drawing/2010/main" val="0"/>
                  </a:ext>
                </a:extLst>
              </a:blip>
              <a:srcRect/>
              <a:stretch>
                <a:fillRect r="-81342" b="-10153"/>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35676AA-3079-4755-B79B-8A7C3099D7CC}"/>
                </a:ext>
              </a:extLst>
            </p:cNvPr>
            <p:cNvSpPr/>
            <p:nvPr userDrawn="1"/>
          </p:nvSpPr>
          <p:spPr>
            <a:xfrm>
              <a:off x="5775435" y="4645429"/>
              <a:ext cx="1620981" cy="1654232"/>
            </a:xfrm>
            <a:prstGeom prst="rect">
              <a:avLst/>
            </a:prstGeom>
            <a:blipFill dpi="0" rotWithShape="1">
              <a:blip r:embed="rId5">
                <a:extLst>
                  <a:ext uri="{28A0092B-C50C-407E-A947-70E740481C1C}">
                    <a14:useLocalDpi xmlns:a14="http://schemas.microsoft.com/office/drawing/2010/main" val="0"/>
                  </a:ext>
                </a:extLst>
              </a:blip>
              <a:srcRect/>
              <a:stretch>
                <a:fillRect t="-1" b="-30654"/>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B305BFD8-A6C1-4E0E-BD58-EB143311E584}"/>
                </a:ext>
              </a:extLst>
            </p:cNvPr>
            <p:cNvSpPr/>
            <p:nvPr userDrawn="1"/>
          </p:nvSpPr>
          <p:spPr>
            <a:xfrm>
              <a:off x="7396416" y="4645429"/>
              <a:ext cx="1620981" cy="1654232"/>
            </a:xfrm>
            <a:prstGeom prst="rect">
              <a:avLst/>
            </a:prstGeom>
            <a:blipFill dpi="0" rotWithShape="1">
              <a:blip r:embed="rId6">
                <a:extLst>
                  <a:ext uri="{28A0092B-C50C-407E-A947-70E740481C1C}">
                    <a14:useLocalDpi xmlns:a14="http://schemas.microsoft.com/office/drawing/2010/main" val="0"/>
                  </a:ext>
                </a:extLst>
              </a:blip>
              <a:srcRect/>
              <a:stretch>
                <a:fillRect l="-23393" t="-37464" r="-46285" b="-37464"/>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CFD720F2-D9B2-4B56-9208-119E72299D4B}"/>
                </a:ext>
              </a:extLst>
            </p:cNvPr>
            <p:cNvSpPr/>
            <p:nvPr userDrawn="1"/>
          </p:nvSpPr>
          <p:spPr>
            <a:xfrm>
              <a:off x="9011378" y="4645429"/>
              <a:ext cx="1620981" cy="1654232"/>
            </a:xfrm>
            <a:prstGeom prst="rect">
              <a:avLst/>
            </a:prstGeom>
            <a:blipFill dpi="0" rotWithShape="1">
              <a:blip r:embed="rId7">
                <a:extLst>
                  <a:ext uri="{28A0092B-C50C-407E-A947-70E740481C1C}">
                    <a14:useLocalDpi xmlns:a14="http://schemas.microsoft.com/office/drawing/2010/main" val="0"/>
                  </a:ext>
                </a:extLst>
              </a:blip>
              <a:srcRect/>
              <a:stretch>
                <a:fillRect t="-13913" b="-49503"/>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6828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DF6D7ED-F8BA-4407-95CF-C534D0509F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152"/>
          <a:stretch/>
        </p:blipFill>
        <p:spPr>
          <a:xfrm>
            <a:off x="0" y="2734890"/>
            <a:ext cx="12192000" cy="4447308"/>
          </a:xfrm>
          <a:prstGeom prst="rect">
            <a:avLst/>
          </a:prstGeom>
        </p:spPr>
      </p:pic>
      <p:sp>
        <p:nvSpPr>
          <p:cNvPr id="18" name="Text Placeholder 4">
            <a:extLst>
              <a:ext uri="{FF2B5EF4-FFF2-40B4-BE49-F238E27FC236}">
                <a16:creationId xmlns:a16="http://schemas.microsoft.com/office/drawing/2014/main" id="{5676BEAB-FA1B-4BC2-94DF-E3A39EB36D33}"/>
              </a:ext>
            </a:extLst>
          </p:cNvPr>
          <p:cNvSpPr>
            <a:spLocks noGrp="1"/>
          </p:cNvSpPr>
          <p:nvPr>
            <p:ph type="body" sz="quarter" idx="10" hasCustomPrompt="1"/>
          </p:nvPr>
        </p:nvSpPr>
        <p:spPr>
          <a:xfrm>
            <a:off x="0" y="3141663"/>
            <a:ext cx="12192000" cy="739775"/>
          </a:xfrm>
          <a:prstGeom prst="rect">
            <a:avLst/>
          </a:prstGeom>
        </p:spPr>
        <p:txBody>
          <a:bodyPr/>
          <a:lstStyle>
            <a:lvl1pPr algn="ctr">
              <a:buNone/>
              <a:defRPr sz="4000" b="1"/>
            </a:lvl1pPr>
          </a:lstStyle>
          <a:p>
            <a:pPr lvl="0"/>
            <a:r>
              <a:rPr lang="en-US"/>
              <a:t>Add title of presentation here (Arial size 40)</a:t>
            </a:r>
          </a:p>
        </p:txBody>
      </p:sp>
    </p:spTree>
    <p:extLst>
      <p:ext uri="{BB962C8B-B14F-4D97-AF65-F5344CB8AC3E}">
        <p14:creationId xmlns:p14="http://schemas.microsoft.com/office/powerpoint/2010/main" val="229849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8F7A-8A6A-4C40-A5F1-E956FF76DE9A}"/>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4" name="Picture Placeholder 3">
            <a:extLst>
              <a:ext uri="{FF2B5EF4-FFF2-40B4-BE49-F238E27FC236}">
                <a16:creationId xmlns:a16="http://schemas.microsoft.com/office/drawing/2014/main" id="{AF9D1BCB-4A10-4242-B714-11F6B8C470B4}"/>
              </a:ext>
            </a:extLst>
          </p:cNvPr>
          <p:cNvSpPr>
            <a:spLocks noGrp="1"/>
          </p:cNvSpPr>
          <p:nvPr>
            <p:ph type="pic" sz="quarter" idx="10" hasCustomPrompt="1"/>
          </p:nvPr>
        </p:nvSpPr>
        <p:spPr>
          <a:xfrm>
            <a:off x="2051844" y="1272337"/>
            <a:ext cx="8088312" cy="5237162"/>
          </a:xfrm>
          <a:prstGeom prst="rect">
            <a:avLst/>
          </a:prstGeom>
        </p:spPr>
        <p:txBody>
          <a:bodyPr/>
          <a:lstStyle>
            <a:lvl1pPr>
              <a:defRPr>
                <a:latin typeface="Arial" panose="020B0604020202020204" pitchFamily="34" charset="0"/>
                <a:cs typeface="Arial" panose="020B0604020202020204" pitchFamily="34" charset="0"/>
              </a:defRPr>
            </a:lvl1pPr>
          </a:lstStyle>
          <a:p>
            <a:r>
              <a:rPr lang="en-AU"/>
              <a:t>Add single image here</a:t>
            </a:r>
          </a:p>
          <a:p>
            <a:endParaRPr lang="en-AU"/>
          </a:p>
        </p:txBody>
      </p:sp>
    </p:spTree>
    <p:extLst>
      <p:ext uri="{BB962C8B-B14F-4D97-AF65-F5344CB8AC3E}">
        <p14:creationId xmlns:p14="http://schemas.microsoft.com/office/powerpoint/2010/main" val="2000747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73C9F9-8A93-458D-8BA5-0DD276AC522B}"/>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6" name="Text Placeholder 5">
            <a:extLst>
              <a:ext uri="{FF2B5EF4-FFF2-40B4-BE49-F238E27FC236}">
                <a16:creationId xmlns:a16="http://schemas.microsoft.com/office/drawing/2014/main" id="{B58E03C8-A34D-4982-8C3A-0F0CCCB359FC}"/>
              </a:ext>
            </a:extLst>
          </p:cNvPr>
          <p:cNvSpPr>
            <a:spLocks noGrp="1"/>
          </p:cNvSpPr>
          <p:nvPr>
            <p:ph type="body" sz="quarter" idx="10" hasCustomPrompt="1"/>
          </p:nvPr>
        </p:nvSpPr>
        <p:spPr>
          <a:xfrm>
            <a:off x="1587731" y="1346200"/>
            <a:ext cx="9144000" cy="5163299"/>
          </a:xfrm>
          <a:prstGeom prst="rect">
            <a:avLst/>
          </a:prstGeom>
        </p:spPr>
        <p:txBody>
          <a:bodyPr/>
          <a:lstStyle>
            <a:lvl1pPr algn="l">
              <a:buNone/>
              <a:defRPr sz="3200">
                <a:latin typeface="Arial" panose="020B0604020202020204" pitchFamily="34" charset="0"/>
                <a:cs typeface="Arial" panose="020B0604020202020204" pitchFamily="34" charset="0"/>
              </a:defRPr>
            </a:lvl1pPr>
          </a:lstStyle>
          <a:p>
            <a:pPr lvl="0"/>
            <a:r>
              <a:rPr lang="en-US"/>
              <a:t>Text goes here (size 32)</a:t>
            </a:r>
          </a:p>
          <a:p>
            <a:pPr lvl="0"/>
            <a:endParaRPr lang="en-US"/>
          </a:p>
          <a:p>
            <a:pPr lvl="0"/>
            <a:endParaRPr lang="en-US"/>
          </a:p>
          <a:p>
            <a:pPr lvl="1"/>
            <a:endParaRPr lang="en-AU"/>
          </a:p>
        </p:txBody>
      </p:sp>
    </p:spTree>
    <p:extLst>
      <p:ext uri="{BB962C8B-B14F-4D97-AF65-F5344CB8AC3E}">
        <p14:creationId xmlns:p14="http://schemas.microsoft.com/office/powerpoint/2010/main" val="218779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516B2F-CF07-43F8-A83F-01978C5150CA}"/>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5" name="Media Placeholder 4">
            <a:extLst>
              <a:ext uri="{FF2B5EF4-FFF2-40B4-BE49-F238E27FC236}">
                <a16:creationId xmlns:a16="http://schemas.microsoft.com/office/drawing/2014/main" id="{70DAC3B2-8CD4-46B3-AF7F-3FC3716D3898}"/>
              </a:ext>
            </a:extLst>
          </p:cNvPr>
          <p:cNvSpPr>
            <a:spLocks noGrp="1"/>
          </p:cNvSpPr>
          <p:nvPr>
            <p:ph type="media" sz="quarter" idx="10" hasCustomPrompt="1"/>
          </p:nvPr>
        </p:nvSpPr>
        <p:spPr>
          <a:xfrm>
            <a:off x="1761115" y="1412746"/>
            <a:ext cx="8669770" cy="4655545"/>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AU"/>
              <a:t>Insert video here</a:t>
            </a:r>
          </a:p>
        </p:txBody>
      </p:sp>
    </p:spTree>
    <p:extLst>
      <p:ext uri="{BB962C8B-B14F-4D97-AF65-F5344CB8AC3E}">
        <p14:creationId xmlns:p14="http://schemas.microsoft.com/office/powerpoint/2010/main" val="187311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text/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D1E4-50F7-427B-9F8A-89DC64C5F90D}"/>
              </a:ext>
            </a:extLst>
          </p:cNvPr>
          <p:cNvSpPr>
            <a:spLocks noGrp="1"/>
          </p:cNvSpPr>
          <p:nvPr>
            <p:ph type="title" hasCustomPrompt="1"/>
          </p:nvPr>
        </p:nvSpPr>
        <p:spPr>
          <a:xfrm>
            <a:off x="838200" y="348501"/>
            <a:ext cx="10515600" cy="790344"/>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Slide heading goes here (Arial Size 40)</a:t>
            </a:r>
            <a:endParaRPr lang="en-AU"/>
          </a:p>
        </p:txBody>
      </p:sp>
      <p:sp>
        <p:nvSpPr>
          <p:cNvPr id="4" name="Content Placeholder 3">
            <a:extLst>
              <a:ext uri="{FF2B5EF4-FFF2-40B4-BE49-F238E27FC236}">
                <a16:creationId xmlns:a16="http://schemas.microsoft.com/office/drawing/2014/main" id="{1687EF45-8183-4834-A14C-4F6F0BAFA456}"/>
              </a:ext>
            </a:extLst>
          </p:cNvPr>
          <p:cNvSpPr>
            <a:spLocks noGrp="1"/>
          </p:cNvSpPr>
          <p:nvPr>
            <p:ph sz="quarter" idx="10" hasCustomPrompt="1"/>
          </p:nvPr>
        </p:nvSpPr>
        <p:spPr>
          <a:xfrm>
            <a:off x="1860665" y="1280969"/>
            <a:ext cx="8470669" cy="5253556"/>
          </a:xfrm>
          <a:prstGeom prst="rect">
            <a:avLst/>
          </a:prstGeom>
        </p:spPr>
        <p:txBody>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add text – size 36</a:t>
            </a:r>
          </a:p>
          <a:p>
            <a:pPr lvl="0"/>
            <a:endParaRPr lang="en-US"/>
          </a:p>
        </p:txBody>
      </p:sp>
    </p:spTree>
    <p:extLst>
      <p:ext uri="{BB962C8B-B14F-4D97-AF65-F5344CB8AC3E}">
        <p14:creationId xmlns:p14="http://schemas.microsoft.com/office/powerpoint/2010/main" val="4181861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youtube.com/channel/UCfmQadrl7YUGjOQvcTpz3jA" TargetMode="External"/><Relationship Id="rId7" Type="http://schemas.openxmlformats.org/officeDocument/2006/relationships/hyperlink" Target="https://www.instagram.com/autismsouthaustralia/" TargetMode="External"/><Relationship Id="rId2"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png"/><Relationship Id="rId5" Type="http://schemas.openxmlformats.org/officeDocument/2006/relationships/hyperlink" Target="https://www.facebook.com/autismsaadelaide" TargetMode="Externa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s://www.linkedin.com/company/autism-sa/"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C5011-76F6-434E-B154-C2ABD05D6CEA}"/>
              </a:ext>
            </a:extLst>
          </p:cNvPr>
          <p:cNvSpPr/>
          <p:nvPr userDrawn="1"/>
        </p:nvSpPr>
        <p:spPr>
          <a:xfrm>
            <a:off x="0" y="0"/>
            <a:ext cx="10369485" cy="160256"/>
          </a:xfrm>
          <a:prstGeom prst="rect">
            <a:avLst/>
          </a:prstGeom>
          <a:solidFill>
            <a:srgbClr val="742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43B49E-26AB-4EE9-B2C2-2CBB3A31CFE5}"/>
              </a:ext>
            </a:extLst>
          </p:cNvPr>
          <p:cNvSpPr/>
          <p:nvPr userDrawn="1"/>
        </p:nvSpPr>
        <p:spPr>
          <a:xfrm>
            <a:off x="10490920" y="0"/>
            <a:ext cx="1709393" cy="160256"/>
          </a:xfrm>
          <a:prstGeom prst="rect">
            <a:avLst/>
          </a:prstGeom>
          <a:solidFill>
            <a:srgbClr val="737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9428D3CA-4325-440A-BF8F-A742FD5F5101}"/>
              </a:ext>
            </a:extLst>
          </p:cNvPr>
          <p:cNvPicPr>
            <a:picLocks noChangeAspect="1"/>
          </p:cNvPicPr>
          <p:nvPr userDrawn="1"/>
        </p:nvPicPr>
        <p:blipFill>
          <a:blip r:embed="rId7"/>
          <a:stretch>
            <a:fillRect/>
          </a:stretch>
        </p:blipFill>
        <p:spPr>
          <a:xfrm>
            <a:off x="5060272" y="748214"/>
            <a:ext cx="2307871" cy="1798476"/>
          </a:xfrm>
          <a:prstGeom prst="rect">
            <a:avLst/>
          </a:prstGeom>
        </p:spPr>
      </p:pic>
    </p:spTree>
    <p:extLst>
      <p:ext uri="{BB962C8B-B14F-4D97-AF65-F5344CB8AC3E}">
        <p14:creationId xmlns:p14="http://schemas.microsoft.com/office/powerpoint/2010/main" val="660570756"/>
      </p:ext>
    </p:extLst>
  </p:cSld>
  <p:clrMap bg1="lt1" tx1="dk1" bg2="lt2" tx2="dk2" accent1="accent1" accent2="accent2" accent3="accent3" accent4="accent4" accent5="accent5" accent6="accent6" hlink="hlink" folHlink="folHlink"/>
  <p:sldLayoutIdLst>
    <p:sldLayoutId id="2147483679" r:id="rId1"/>
    <p:sldLayoutId id="2147483675" r:id="rId2"/>
    <p:sldLayoutId id="2147483676" r:id="rId3"/>
    <p:sldLayoutId id="2147483677" r:id="rId4"/>
    <p:sldLayoutId id="2147483678" r:id="rId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B27A29-4B3F-4E0B-8C07-F222E078C0B2}"/>
              </a:ext>
            </a:extLst>
          </p:cNvPr>
          <p:cNvSpPr/>
          <p:nvPr userDrawn="1"/>
        </p:nvSpPr>
        <p:spPr>
          <a:xfrm>
            <a:off x="0" y="0"/>
            <a:ext cx="10369485" cy="160256"/>
          </a:xfrm>
          <a:prstGeom prst="rect">
            <a:avLst/>
          </a:prstGeom>
          <a:solidFill>
            <a:srgbClr val="742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7D2490-D3A9-4F82-9828-92F266017F2E}"/>
              </a:ext>
            </a:extLst>
          </p:cNvPr>
          <p:cNvSpPr/>
          <p:nvPr userDrawn="1"/>
        </p:nvSpPr>
        <p:spPr>
          <a:xfrm>
            <a:off x="10490920" y="0"/>
            <a:ext cx="1709393" cy="160256"/>
          </a:xfrm>
          <a:prstGeom prst="rect">
            <a:avLst/>
          </a:prstGeom>
          <a:solidFill>
            <a:srgbClr val="737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D64822A3-6283-41F2-92B9-74F2DD7AD0B6}"/>
              </a:ext>
            </a:extLst>
          </p:cNvPr>
          <p:cNvPicPr>
            <a:picLocks noChangeAspect="1"/>
          </p:cNvPicPr>
          <p:nvPr userDrawn="1"/>
        </p:nvPicPr>
        <p:blipFill>
          <a:blip r:embed="rId16"/>
          <a:stretch>
            <a:fillRect/>
          </a:stretch>
        </p:blipFill>
        <p:spPr>
          <a:xfrm>
            <a:off x="223601" y="5875241"/>
            <a:ext cx="718792" cy="560139"/>
          </a:xfrm>
          <a:prstGeom prst="rect">
            <a:avLst/>
          </a:prstGeom>
        </p:spPr>
      </p:pic>
      <p:sp>
        <p:nvSpPr>
          <p:cNvPr id="6" name="TextBox 5">
            <a:extLst>
              <a:ext uri="{FF2B5EF4-FFF2-40B4-BE49-F238E27FC236}">
                <a16:creationId xmlns:a16="http://schemas.microsoft.com/office/drawing/2014/main" id="{77AD0C7D-E7CC-4ED8-9F6C-CA58957792A3}"/>
              </a:ext>
            </a:extLst>
          </p:cNvPr>
          <p:cNvSpPr txBox="1"/>
          <p:nvPr userDrawn="1"/>
        </p:nvSpPr>
        <p:spPr>
          <a:xfrm>
            <a:off x="157942" y="6519177"/>
            <a:ext cx="3341716" cy="261610"/>
          </a:xfrm>
          <a:prstGeom prst="rect">
            <a:avLst/>
          </a:prstGeom>
          <a:noFill/>
        </p:spPr>
        <p:txBody>
          <a:bodyPr wrap="square">
            <a:spAutoFit/>
          </a:bodyPr>
          <a:lstStyle/>
          <a:p>
            <a:pPr algn="l"/>
            <a:r>
              <a:rPr lang="en-AU" sz="1100" baseline="0">
                <a:effectLst/>
                <a:latin typeface="Arial" panose="020B0604020202020204" pitchFamily="34" charset="0"/>
                <a:ea typeface="Calibri" panose="020F0502020204030204" pitchFamily="34" charset="0"/>
              </a:rPr>
              <a:t>2026 © Autism SA, All rights reserved</a:t>
            </a:r>
            <a:endParaRPr lang="en-AU" sz="1100" baseline="0"/>
          </a:p>
        </p:txBody>
      </p:sp>
    </p:spTree>
    <p:extLst>
      <p:ext uri="{BB962C8B-B14F-4D97-AF65-F5344CB8AC3E}">
        <p14:creationId xmlns:p14="http://schemas.microsoft.com/office/powerpoint/2010/main" val="2351656132"/>
      </p:ext>
    </p:extLst>
  </p:cSld>
  <p:clrMap bg1="lt1" tx1="dk1" bg2="lt2" tx2="dk2" accent1="accent1" accent2="accent2" accent3="accent3" accent4="accent4" accent5="accent5" accent6="accent6" hlink="hlink" folHlink="folHlink"/>
  <p:sldLayoutIdLst>
    <p:sldLayoutId id="2147483648" r:id="rId1"/>
    <p:sldLayoutId id="2147483658" r:id="rId2"/>
    <p:sldLayoutId id="2147483650" r:id="rId3"/>
    <p:sldLayoutId id="2147483649" r:id="rId4"/>
    <p:sldLayoutId id="2147483654" r:id="rId5"/>
    <p:sldLayoutId id="2147483652" r:id="rId6"/>
    <p:sldLayoutId id="2147483657" r:id="rId7"/>
    <p:sldLayoutId id="2147483653" r:id="rId8"/>
    <p:sldLayoutId id="2147483651" r:id="rId9"/>
    <p:sldLayoutId id="2147483655" r:id="rId10"/>
    <p:sldLayoutId id="2147483656" r:id="rId11"/>
    <p:sldLayoutId id="2147483659"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18A441-FA92-4A0B-AF6B-4461C308E864}"/>
              </a:ext>
            </a:extLst>
          </p:cNvPr>
          <p:cNvGrpSpPr/>
          <p:nvPr userDrawn="1"/>
        </p:nvGrpSpPr>
        <p:grpSpPr>
          <a:xfrm>
            <a:off x="4386007" y="4473352"/>
            <a:ext cx="3218449" cy="1031540"/>
            <a:chOff x="4152742" y="4601024"/>
            <a:chExt cx="3218449" cy="1031540"/>
          </a:xfrm>
        </p:grpSpPr>
        <p:pic>
          <p:nvPicPr>
            <p:cNvPr id="7" name="Picture 6" descr="Icon&#10;&#10;Description automatically generated">
              <a:hlinkClick r:id="rId3"/>
              <a:extLst>
                <a:ext uri="{FF2B5EF4-FFF2-40B4-BE49-F238E27FC236}">
                  <a16:creationId xmlns:a16="http://schemas.microsoft.com/office/drawing/2014/main" id="{36DA9D2D-B7C1-4CB6-BEE9-B5D5FB54DD5C}"/>
                </a:ext>
              </a:extLst>
            </p:cNvPr>
            <p:cNvPicPr>
              <a:picLocks noChangeAspect="1"/>
            </p:cNvPicPr>
            <p:nvPr userDrawn="1"/>
          </p:nvPicPr>
          <p:blipFill>
            <a:blip r:embed="rId4"/>
            <a:stretch>
              <a:fillRect/>
            </a:stretch>
          </p:blipFill>
          <p:spPr>
            <a:xfrm>
              <a:off x="5658518" y="4601024"/>
              <a:ext cx="1031540" cy="1031540"/>
            </a:xfrm>
            <a:prstGeom prst="rect">
              <a:avLst/>
            </a:prstGeom>
          </p:spPr>
        </p:pic>
        <p:pic>
          <p:nvPicPr>
            <p:cNvPr id="9" name="Picture 8" descr="Icon&#10;&#10;Description automatically generated">
              <a:hlinkClick r:id="rId5"/>
              <a:extLst>
                <a:ext uri="{FF2B5EF4-FFF2-40B4-BE49-F238E27FC236}">
                  <a16:creationId xmlns:a16="http://schemas.microsoft.com/office/drawing/2014/main" id="{6791576D-DE6A-4E5A-ACAD-F47F04C92289}"/>
                </a:ext>
              </a:extLst>
            </p:cNvPr>
            <p:cNvPicPr>
              <a:picLocks noChangeAspect="1"/>
            </p:cNvPicPr>
            <p:nvPr userDrawn="1"/>
          </p:nvPicPr>
          <p:blipFill>
            <a:blip r:embed="rId6"/>
            <a:stretch>
              <a:fillRect/>
            </a:stretch>
          </p:blipFill>
          <p:spPr>
            <a:xfrm>
              <a:off x="4152742" y="4672367"/>
              <a:ext cx="862195" cy="862195"/>
            </a:xfrm>
            <a:prstGeom prst="rect">
              <a:avLst/>
            </a:prstGeom>
          </p:spPr>
        </p:pic>
        <p:pic>
          <p:nvPicPr>
            <p:cNvPr id="10" name="Picture 9" descr="Icon&#10;&#10;Description automatically generated">
              <a:hlinkClick r:id="rId7"/>
              <a:extLst>
                <a:ext uri="{FF2B5EF4-FFF2-40B4-BE49-F238E27FC236}">
                  <a16:creationId xmlns:a16="http://schemas.microsoft.com/office/drawing/2014/main" id="{C057383D-4970-46CD-B20B-7DDEC3343981}"/>
                </a:ext>
              </a:extLst>
            </p:cNvPr>
            <p:cNvPicPr>
              <a:picLocks noChangeAspect="1"/>
            </p:cNvPicPr>
            <p:nvPr userDrawn="1"/>
          </p:nvPicPr>
          <p:blipFill>
            <a:blip r:embed="rId8"/>
            <a:stretch>
              <a:fillRect/>
            </a:stretch>
          </p:blipFill>
          <p:spPr>
            <a:xfrm>
              <a:off x="4892407" y="4663460"/>
              <a:ext cx="862195" cy="862195"/>
            </a:xfrm>
            <a:prstGeom prst="rect">
              <a:avLst/>
            </a:prstGeom>
          </p:spPr>
        </p:pic>
        <p:pic>
          <p:nvPicPr>
            <p:cNvPr id="11" name="Picture 10" descr="Icon&#10;&#10;Description automatically generated">
              <a:hlinkClick r:id="rId9"/>
              <a:extLst>
                <a:ext uri="{FF2B5EF4-FFF2-40B4-BE49-F238E27FC236}">
                  <a16:creationId xmlns:a16="http://schemas.microsoft.com/office/drawing/2014/main" id="{0C33F802-F374-40F0-910A-A13593BB4FE3}"/>
                </a:ext>
              </a:extLst>
            </p:cNvPr>
            <p:cNvPicPr>
              <a:picLocks noChangeAspect="1"/>
            </p:cNvPicPr>
            <p:nvPr userDrawn="1"/>
          </p:nvPicPr>
          <p:blipFill>
            <a:blip r:embed="rId10"/>
            <a:stretch>
              <a:fillRect/>
            </a:stretch>
          </p:blipFill>
          <p:spPr>
            <a:xfrm>
              <a:off x="6570037" y="4669857"/>
              <a:ext cx="801154" cy="801154"/>
            </a:xfrm>
            <a:prstGeom prst="rect">
              <a:avLst/>
            </a:prstGeom>
          </p:spPr>
        </p:pic>
      </p:grpSp>
      <p:pic>
        <p:nvPicPr>
          <p:cNvPr id="12" name="Picture 11" descr="Logo&#10;&#10;Description automatically generated">
            <a:extLst>
              <a:ext uri="{FF2B5EF4-FFF2-40B4-BE49-F238E27FC236}">
                <a16:creationId xmlns:a16="http://schemas.microsoft.com/office/drawing/2014/main" id="{21E2EF43-1276-4670-85CA-058BFAED08F7}"/>
              </a:ext>
            </a:extLst>
          </p:cNvPr>
          <p:cNvPicPr>
            <a:picLocks noChangeAspect="1"/>
          </p:cNvPicPr>
          <p:nvPr userDrawn="1"/>
        </p:nvPicPr>
        <p:blipFill>
          <a:blip r:embed="rId11"/>
          <a:stretch>
            <a:fillRect/>
          </a:stretch>
        </p:blipFill>
        <p:spPr>
          <a:xfrm>
            <a:off x="4715211" y="1016864"/>
            <a:ext cx="2560040" cy="1994986"/>
          </a:xfrm>
          <a:prstGeom prst="rect">
            <a:avLst/>
          </a:prstGeom>
        </p:spPr>
      </p:pic>
      <p:sp>
        <p:nvSpPr>
          <p:cNvPr id="13" name="Rectangle 12">
            <a:extLst>
              <a:ext uri="{FF2B5EF4-FFF2-40B4-BE49-F238E27FC236}">
                <a16:creationId xmlns:a16="http://schemas.microsoft.com/office/drawing/2014/main" id="{025CF618-1337-4F42-A287-8DD3B4FAF641}"/>
              </a:ext>
            </a:extLst>
          </p:cNvPr>
          <p:cNvSpPr/>
          <p:nvPr userDrawn="1"/>
        </p:nvSpPr>
        <p:spPr>
          <a:xfrm>
            <a:off x="4807246" y="3868458"/>
            <a:ext cx="2375971" cy="461665"/>
          </a:xfrm>
          <a:prstGeom prst="rect">
            <a:avLst/>
          </a:prstGeom>
        </p:spPr>
        <p:txBody>
          <a:bodyPr wrap="none">
            <a:spAutoFit/>
          </a:bodyPr>
          <a:lstStyle/>
          <a:p>
            <a:r>
              <a:rPr lang="en-US" sz="2400">
                <a:solidFill>
                  <a:srgbClr val="742F8D"/>
                </a:solidFill>
                <a:latin typeface="Arial" panose="020B0604020202020204" pitchFamily="34" charset="0"/>
                <a:cs typeface="Arial" panose="020B0604020202020204" pitchFamily="34" charset="0"/>
              </a:rPr>
              <a:t>Connect with us</a:t>
            </a:r>
          </a:p>
        </p:txBody>
      </p:sp>
      <p:sp>
        <p:nvSpPr>
          <p:cNvPr id="14" name="Rectangle 13">
            <a:extLst>
              <a:ext uri="{FF2B5EF4-FFF2-40B4-BE49-F238E27FC236}">
                <a16:creationId xmlns:a16="http://schemas.microsoft.com/office/drawing/2014/main" id="{33EF7FFC-B215-4456-8976-AD391C302612}"/>
              </a:ext>
            </a:extLst>
          </p:cNvPr>
          <p:cNvSpPr/>
          <p:nvPr userDrawn="1"/>
        </p:nvSpPr>
        <p:spPr>
          <a:xfrm>
            <a:off x="4723088" y="5648121"/>
            <a:ext cx="2544286" cy="461665"/>
          </a:xfrm>
          <a:prstGeom prst="rect">
            <a:avLst/>
          </a:prstGeom>
        </p:spPr>
        <p:txBody>
          <a:bodyPr wrap="none">
            <a:spAutoFit/>
          </a:bodyPr>
          <a:lstStyle/>
          <a:p>
            <a:r>
              <a:rPr lang="en-US" sz="2400" b="1" err="1">
                <a:solidFill>
                  <a:srgbClr val="742F8D"/>
                </a:solidFill>
                <a:latin typeface="Arial" panose="020B0604020202020204" pitchFamily="34" charset="0"/>
                <a:cs typeface="Arial" panose="020B0604020202020204" pitchFamily="34" charset="0"/>
              </a:rPr>
              <a:t>autismsa.org.au</a:t>
            </a:r>
            <a:endParaRPr lang="en-US" sz="2400" b="1">
              <a:solidFill>
                <a:srgbClr val="742F8D"/>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E2AE7A-9527-4474-8B84-D355AEB9DE45}"/>
              </a:ext>
            </a:extLst>
          </p:cNvPr>
          <p:cNvSpPr/>
          <p:nvPr userDrawn="1"/>
        </p:nvSpPr>
        <p:spPr>
          <a:xfrm>
            <a:off x="0" y="0"/>
            <a:ext cx="10369485" cy="160256"/>
          </a:xfrm>
          <a:prstGeom prst="rect">
            <a:avLst/>
          </a:prstGeom>
          <a:solidFill>
            <a:srgbClr val="742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0D73A3-D5D3-4DE3-B1E9-3A93730F3F81}"/>
              </a:ext>
            </a:extLst>
          </p:cNvPr>
          <p:cNvSpPr/>
          <p:nvPr userDrawn="1"/>
        </p:nvSpPr>
        <p:spPr>
          <a:xfrm>
            <a:off x="10490920" y="0"/>
            <a:ext cx="1709393" cy="160256"/>
          </a:xfrm>
          <a:prstGeom prst="rect">
            <a:avLst/>
          </a:prstGeom>
          <a:solidFill>
            <a:srgbClr val="737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70374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B27A29-4B3F-4E0B-8C07-F222E078C0B2}"/>
              </a:ext>
            </a:extLst>
          </p:cNvPr>
          <p:cNvSpPr/>
          <p:nvPr userDrawn="1"/>
        </p:nvSpPr>
        <p:spPr>
          <a:xfrm>
            <a:off x="0" y="0"/>
            <a:ext cx="10369485" cy="160256"/>
          </a:xfrm>
          <a:prstGeom prst="rect">
            <a:avLst/>
          </a:prstGeom>
          <a:solidFill>
            <a:srgbClr val="742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7D2490-D3A9-4F82-9828-92F266017F2E}"/>
              </a:ext>
            </a:extLst>
          </p:cNvPr>
          <p:cNvSpPr/>
          <p:nvPr userDrawn="1"/>
        </p:nvSpPr>
        <p:spPr>
          <a:xfrm>
            <a:off x="10490920" y="0"/>
            <a:ext cx="1709393" cy="160256"/>
          </a:xfrm>
          <a:prstGeom prst="rect">
            <a:avLst/>
          </a:prstGeom>
          <a:solidFill>
            <a:srgbClr val="737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D64822A3-6283-41F2-92B9-74F2DD7AD0B6}"/>
              </a:ext>
            </a:extLst>
          </p:cNvPr>
          <p:cNvPicPr>
            <a:picLocks noChangeAspect="1"/>
          </p:cNvPicPr>
          <p:nvPr userDrawn="1"/>
        </p:nvPicPr>
        <p:blipFill>
          <a:blip r:embed="rId3"/>
          <a:stretch>
            <a:fillRect/>
          </a:stretch>
        </p:blipFill>
        <p:spPr>
          <a:xfrm>
            <a:off x="270255" y="5769033"/>
            <a:ext cx="976690" cy="761114"/>
          </a:xfrm>
          <a:prstGeom prst="rect">
            <a:avLst/>
          </a:prstGeom>
        </p:spPr>
      </p:pic>
      <p:sp>
        <p:nvSpPr>
          <p:cNvPr id="6" name="TextBox 5">
            <a:extLst>
              <a:ext uri="{FF2B5EF4-FFF2-40B4-BE49-F238E27FC236}">
                <a16:creationId xmlns:a16="http://schemas.microsoft.com/office/drawing/2014/main" id="{77AD0C7D-E7CC-4ED8-9F6C-CA58957792A3}"/>
              </a:ext>
            </a:extLst>
          </p:cNvPr>
          <p:cNvSpPr txBox="1"/>
          <p:nvPr userDrawn="1"/>
        </p:nvSpPr>
        <p:spPr>
          <a:xfrm>
            <a:off x="9010996" y="6486298"/>
            <a:ext cx="3341716" cy="307777"/>
          </a:xfrm>
          <a:prstGeom prst="rect">
            <a:avLst/>
          </a:prstGeom>
          <a:noFill/>
        </p:spPr>
        <p:txBody>
          <a:bodyPr wrap="square">
            <a:spAutoFit/>
          </a:bodyPr>
          <a:lstStyle/>
          <a:p>
            <a:r>
              <a:rPr lang="en-AU" sz="1400" baseline="0">
                <a:effectLst/>
                <a:latin typeface="Arial" panose="020B0604020202020204" pitchFamily="34" charset="0"/>
                <a:ea typeface="Calibri" panose="020F0502020204030204" pitchFamily="34" charset="0"/>
              </a:rPr>
              <a:t>2025 © Autism SA, All rights reserved</a:t>
            </a:r>
            <a:endParaRPr lang="en-AU" sz="1400" baseline="0"/>
          </a:p>
        </p:txBody>
      </p:sp>
    </p:spTree>
    <p:extLst>
      <p:ext uri="{BB962C8B-B14F-4D97-AF65-F5344CB8AC3E}">
        <p14:creationId xmlns:p14="http://schemas.microsoft.com/office/powerpoint/2010/main" val="2351656132"/>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s73474SDYNU?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commons.wikimedia.org/w/index.php?curid=1733355" TargetMode="Externa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751CE-CA34-A6CD-67DB-71B5A0BDC26E}"/>
              </a:ext>
            </a:extLst>
          </p:cNvPr>
          <p:cNvPicPr>
            <a:picLocks noChangeAspect="1"/>
          </p:cNvPicPr>
          <p:nvPr/>
        </p:nvPicPr>
        <p:blipFill>
          <a:blip r:embed="rId2">
            <a:extLst>
              <a:ext uri="{28A0092B-C50C-407E-A947-70E740481C1C}">
                <a14:useLocalDpi xmlns:a14="http://schemas.microsoft.com/office/drawing/2010/main" val="0"/>
              </a:ext>
            </a:extLst>
          </a:blip>
          <a:srcRect t="1112"/>
          <a:stretch>
            <a:fillRect/>
          </a:stretch>
        </p:blipFill>
        <p:spPr>
          <a:xfrm>
            <a:off x="-136989" y="0"/>
            <a:ext cx="12328989" cy="6858000"/>
          </a:xfrm>
          <a:prstGeom prst="rect">
            <a:avLst/>
          </a:prstGeom>
        </p:spPr>
      </p:pic>
    </p:spTree>
    <p:extLst>
      <p:ext uri="{BB962C8B-B14F-4D97-AF65-F5344CB8AC3E}">
        <p14:creationId xmlns:p14="http://schemas.microsoft.com/office/powerpoint/2010/main" val="338582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9BFE8B-3AAF-B42E-3F1B-084B98EEC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BFAA82-FF5C-24D2-44BC-43EF015CCC32}"/>
              </a:ext>
            </a:extLst>
          </p:cNvPr>
          <p:cNvSpPr>
            <a:spLocks noGrp="1"/>
          </p:cNvSpPr>
          <p:nvPr>
            <p:ph type="title"/>
          </p:nvPr>
        </p:nvSpPr>
        <p:spPr/>
        <p:txBody>
          <a:bodyPr/>
          <a:lstStyle/>
          <a:p>
            <a:r>
              <a:rPr lang="en-AU"/>
              <a:t>Support Autism SA</a:t>
            </a:r>
            <a:br>
              <a:rPr lang="en-AU"/>
            </a:br>
            <a:endParaRPr lang="en-AU"/>
          </a:p>
        </p:txBody>
      </p:sp>
      <p:sp>
        <p:nvSpPr>
          <p:cNvPr id="3" name="Text Placeholder 2">
            <a:extLst>
              <a:ext uri="{FF2B5EF4-FFF2-40B4-BE49-F238E27FC236}">
                <a16:creationId xmlns:a16="http://schemas.microsoft.com/office/drawing/2014/main" id="{6B79630E-37CB-2342-1505-ABE67F470F9A}"/>
              </a:ext>
            </a:extLst>
          </p:cNvPr>
          <p:cNvSpPr>
            <a:spLocks noGrp="1"/>
          </p:cNvSpPr>
          <p:nvPr>
            <p:ph type="body" sz="quarter" idx="10"/>
          </p:nvPr>
        </p:nvSpPr>
        <p:spPr>
          <a:xfrm>
            <a:off x="838200" y="1346201"/>
            <a:ext cx="11058625" cy="5083476"/>
          </a:xfrm>
        </p:spPr>
        <p:txBody>
          <a:bodyPr/>
          <a:lstStyle/>
          <a:p>
            <a:r>
              <a:rPr lang="en-US" sz="2400"/>
              <a:t>Scan the QR code to make a donation.</a:t>
            </a:r>
          </a:p>
          <a:p>
            <a:endParaRPr lang="en-US" sz="2400"/>
          </a:p>
          <a:p>
            <a:r>
              <a:rPr lang="en-US" sz="2000"/>
              <a:t>Your contribution helps support:</a:t>
            </a:r>
          </a:p>
          <a:p>
            <a:pPr marL="342900" indent="-342900">
              <a:buFont typeface="Arial" panose="020B0604020202020204" pitchFamily="34" charset="0"/>
              <a:buChar char="•"/>
            </a:pPr>
            <a:r>
              <a:rPr lang="en-US" sz="2000"/>
              <a:t>South Australia’s first Sensory Bus</a:t>
            </a:r>
          </a:p>
          <a:p>
            <a:pPr marL="342900" indent="-342900">
              <a:buFont typeface="Arial" panose="020B0604020202020204" pitchFamily="34" charset="0"/>
              <a:buChar char="•"/>
            </a:pPr>
            <a:r>
              <a:rPr lang="en-US" sz="2000"/>
              <a:t>Community education through </a:t>
            </a:r>
            <a:r>
              <a:rPr lang="en-US" sz="2000" i="1"/>
              <a:t>The Spectrum</a:t>
            </a:r>
          </a:p>
          <a:p>
            <a:pPr marL="342900" indent="-342900">
              <a:buFont typeface="Arial" panose="020B0604020202020204" pitchFamily="34" charset="0"/>
              <a:buChar char="•"/>
            </a:pPr>
            <a:r>
              <a:rPr lang="en-US" sz="2000"/>
              <a:t>Inclusive workplaces through the </a:t>
            </a:r>
            <a:r>
              <a:rPr lang="en-US" sz="2000" i="1"/>
              <a:t>Autism Friendly Charter</a:t>
            </a:r>
          </a:p>
          <a:p>
            <a:pPr marL="342900" indent="-342900">
              <a:buFont typeface="Arial" panose="020B0604020202020204" pitchFamily="34" charset="0"/>
              <a:buChar char="•"/>
            </a:pPr>
            <a:r>
              <a:rPr lang="en-US" sz="2000"/>
              <a:t>Resources and support for autistic people and families</a:t>
            </a:r>
          </a:p>
          <a:p>
            <a:pPr marL="342900" indent="-342900">
              <a:buFont typeface="Arial" panose="020B0604020202020204" pitchFamily="34" charset="0"/>
              <a:buChar char="•"/>
            </a:pPr>
            <a:r>
              <a:rPr lang="en-US" sz="2000"/>
              <a:t>Advocacy for a more inclusive society</a:t>
            </a:r>
          </a:p>
          <a:p>
            <a:endParaRPr lang="en-US" sz="2400"/>
          </a:p>
          <a:p>
            <a:pPr marL="0" indent="0"/>
            <a:r>
              <a:rPr lang="en-US" sz="2400" b="1">
                <a:solidFill>
                  <a:srgbClr val="74308C"/>
                </a:solidFill>
              </a:rPr>
              <a:t>Thank you for helping to create an inclusive society </a:t>
            </a:r>
          </a:p>
          <a:p>
            <a:pPr marL="0" indent="0"/>
            <a:r>
              <a:rPr lang="en-US" sz="2400" b="1">
                <a:solidFill>
                  <a:srgbClr val="74308C"/>
                </a:solidFill>
              </a:rPr>
              <a:t>where everyone can live the life they choose. </a:t>
            </a:r>
          </a:p>
          <a:p>
            <a:endParaRPr lang="en-AU"/>
          </a:p>
        </p:txBody>
      </p:sp>
      <p:sp>
        <p:nvSpPr>
          <p:cNvPr id="4" name="AutoShape 2" descr="Image preview">
            <a:extLst>
              <a:ext uri="{FF2B5EF4-FFF2-40B4-BE49-F238E27FC236}">
                <a16:creationId xmlns:a16="http://schemas.microsoft.com/office/drawing/2014/main" id="{D3C96B6A-670D-8683-A3BA-24B825DE16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7">
            <a:extLst>
              <a:ext uri="{FF2B5EF4-FFF2-40B4-BE49-F238E27FC236}">
                <a16:creationId xmlns:a16="http://schemas.microsoft.com/office/drawing/2014/main" id="{2C97745D-2C72-2C52-D97B-F7A5FBB26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894" y="1261631"/>
            <a:ext cx="2762631" cy="2762631"/>
          </a:xfrm>
          <a:prstGeom prst="rect">
            <a:avLst/>
          </a:prstGeom>
        </p:spPr>
      </p:pic>
    </p:spTree>
    <p:extLst>
      <p:ext uri="{BB962C8B-B14F-4D97-AF65-F5344CB8AC3E}">
        <p14:creationId xmlns:p14="http://schemas.microsoft.com/office/powerpoint/2010/main" val="98155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6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B3D5EC-5041-4E30-9829-44D934A2D0D9}"/>
              </a:ext>
            </a:extLst>
          </p:cNvPr>
          <p:cNvSpPr>
            <a:spLocks noGrp="1"/>
          </p:cNvSpPr>
          <p:nvPr>
            <p:ph type="body" sz="quarter" idx="10"/>
          </p:nvPr>
        </p:nvSpPr>
        <p:spPr>
          <a:xfrm>
            <a:off x="1059581" y="2243554"/>
            <a:ext cx="9893531" cy="4123108"/>
          </a:xfrm>
        </p:spPr>
        <p:txBody>
          <a:bodyPr/>
          <a:lstStyle/>
          <a:p>
            <a:pPr algn="just"/>
            <a:r>
              <a:rPr lang="en-US" sz="2400" baseline="0">
                <a:latin typeface="Arial" panose="020B0604020202020204" pitchFamily="34" charset="0"/>
                <a:cs typeface="Arial" panose="020B0604020202020204" pitchFamily="34" charset="0"/>
              </a:rPr>
              <a:t>We acknowledge this land that we meet on today is the traditional</a:t>
            </a:r>
          </a:p>
          <a:p>
            <a:pPr algn="just"/>
            <a:r>
              <a:rPr lang="en-US" sz="2400" baseline="0">
                <a:latin typeface="Arial" panose="020B0604020202020204" pitchFamily="34" charset="0"/>
                <a:cs typeface="Arial" panose="020B0604020202020204" pitchFamily="34" charset="0"/>
              </a:rPr>
              <a:t>lands for the Kaurna people and respect their spiritual relationship</a:t>
            </a:r>
          </a:p>
          <a:p>
            <a:pPr algn="just"/>
            <a:r>
              <a:rPr lang="en-US" sz="2400" baseline="0">
                <a:latin typeface="Arial" panose="020B0604020202020204" pitchFamily="34" charset="0"/>
                <a:cs typeface="Arial" panose="020B0604020202020204" pitchFamily="34" charset="0"/>
              </a:rPr>
              <a:t>with their country. We acknowledge the Kaurna people as the</a:t>
            </a:r>
          </a:p>
          <a:p>
            <a:pPr algn="just"/>
            <a:r>
              <a:rPr lang="en-US" sz="2400" baseline="0">
                <a:latin typeface="Arial" panose="020B0604020202020204" pitchFamily="34" charset="0"/>
                <a:cs typeface="Arial" panose="020B0604020202020204" pitchFamily="34" charset="0"/>
              </a:rPr>
              <a:t>custodians of the Adelaide region and that their cultural and</a:t>
            </a:r>
          </a:p>
          <a:p>
            <a:pPr algn="just"/>
            <a:r>
              <a:rPr lang="en-US" sz="2400" baseline="0">
                <a:latin typeface="Arial" panose="020B0604020202020204" pitchFamily="34" charset="0"/>
                <a:cs typeface="Arial" panose="020B0604020202020204" pitchFamily="34" charset="0"/>
              </a:rPr>
              <a:t>heritage beliefs are still as important to the living Kaurna people</a:t>
            </a:r>
          </a:p>
          <a:p>
            <a:pPr algn="just"/>
            <a:r>
              <a:rPr lang="en-US" sz="2400" baseline="0">
                <a:latin typeface="Arial" panose="020B0604020202020204" pitchFamily="34" charset="0"/>
                <a:cs typeface="Arial" panose="020B0604020202020204" pitchFamily="34" charset="0"/>
              </a:rPr>
              <a:t>today. </a:t>
            </a:r>
          </a:p>
          <a:p>
            <a:pPr algn="just"/>
            <a:endParaRPr lang="en-US" sz="2400" baseline="0">
              <a:latin typeface="Arial" panose="020B0604020202020204" pitchFamily="34" charset="0"/>
              <a:cs typeface="Arial" panose="020B0604020202020204" pitchFamily="34" charset="0"/>
            </a:endParaRPr>
          </a:p>
          <a:p>
            <a:pPr algn="just"/>
            <a:r>
              <a:rPr lang="en-US" sz="2400" baseline="0">
                <a:latin typeface="Arial" panose="020B0604020202020204" pitchFamily="34" charset="0"/>
                <a:cs typeface="Arial" panose="020B0604020202020204" pitchFamily="34" charset="0"/>
              </a:rPr>
              <a:t>We pay our respects to the Elders past, present and emerging. </a:t>
            </a:r>
            <a:endParaRPr lang="en-AU" sz="2400" baseline="0">
              <a:latin typeface="Arial" panose="020B0604020202020204" pitchFamily="34" charset="0"/>
              <a:cs typeface="Arial" panose="020B0604020202020204" pitchFamily="34" charset="0"/>
            </a:endParaRPr>
          </a:p>
          <a:p>
            <a:endParaRPr lang="en-AU"/>
          </a:p>
        </p:txBody>
      </p:sp>
      <p:pic>
        <p:nvPicPr>
          <p:cNvPr id="5" name="Picture 4" descr="A purple and white striped object&#10;&#10;AI-generated content may be incorrect.">
            <a:extLst>
              <a:ext uri="{FF2B5EF4-FFF2-40B4-BE49-F238E27FC236}">
                <a16:creationId xmlns:a16="http://schemas.microsoft.com/office/drawing/2014/main" id="{F20883C7-9CC6-297D-0E1D-44458112E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04064"/>
          </a:xfrm>
          <a:prstGeom prst="rect">
            <a:avLst/>
          </a:prstGeom>
        </p:spPr>
      </p:pic>
      <p:sp>
        <p:nvSpPr>
          <p:cNvPr id="6" name="Title 5">
            <a:extLst>
              <a:ext uri="{FF2B5EF4-FFF2-40B4-BE49-F238E27FC236}">
                <a16:creationId xmlns:a16="http://schemas.microsoft.com/office/drawing/2014/main" id="{E0273774-36A4-2A4F-4245-C9F82583FF07}"/>
              </a:ext>
            </a:extLst>
          </p:cNvPr>
          <p:cNvSpPr>
            <a:spLocks noGrp="1"/>
          </p:cNvSpPr>
          <p:nvPr>
            <p:ph type="title"/>
          </p:nvPr>
        </p:nvSpPr>
        <p:spPr>
          <a:xfrm>
            <a:off x="1059581" y="1539837"/>
            <a:ext cx="10515600" cy="790344"/>
          </a:xfrm>
        </p:spPr>
        <p:txBody>
          <a:bodyPr/>
          <a:lstStyle/>
          <a:p>
            <a:r>
              <a:rPr lang="en-US" sz="3600"/>
              <a:t>Acknowledgement of Country</a:t>
            </a:r>
          </a:p>
        </p:txBody>
      </p:sp>
    </p:spTree>
    <p:extLst>
      <p:ext uri="{BB962C8B-B14F-4D97-AF65-F5344CB8AC3E}">
        <p14:creationId xmlns:p14="http://schemas.microsoft.com/office/powerpoint/2010/main" val="394694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27A84-50D1-052C-7CFA-3DC3478EE1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0772A3-2AC7-D3B8-278D-FE7BBF80049E}"/>
              </a:ext>
            </a:extLst>
          </p:cNvPr>
          <p:cNvSpPr>
            <a:spLocks noGrp="1"/>
          </p:cNvSpPr>
          <p:nvPr>
            <p:ph type="title"/>
          </p:nvPr>
        </p:nvSpPr>
        <p:spPr/>
        <p:txBody>
          <a:bodyPr/>
          <a:lstStyle/>
          <a:p>
            <a:r>
              <a:rPr lang="en-AU"/>
              <a:t>Schedule </a:t>
            </a:r>
          </a:p>
        </p:txBody>
      </p:sp>
      <p:sp>
        <p:nvSpPr>
          <p:cNvPr id="3" name="Text Placeholder 2">
            <a:extLst>
              <a:ext uri="{FF2B5EF4-FFF2-40B4-BE49-F238E27FC236}">
                <a16:creationId xmlns:a16="http://schemas.microsoft.com/office/drawing/2014/main" id="{C6AB824D-19BB-F0F4-F508-FDC12D531435}"/>
              </a:ext>
            </a:extLst>
          </p:cNvPr>
          <p:cNvSpPr>
            <a:spLocks noGrp="1"/>
          </p:cNvSpPr>
          <p:nvPr>
            <p:ph type="body" sz="quarter" idx="10"/>
          </p:nvPr>
        </p:nvSpPr>
        <p:spPr>
          <a:xfrm>
            <a:off x="838200" y="1346200"/>
            <a:ext cx="9893531" cy="5163299"/>
          </a:xfrm>
        </p:spPr>
        <p:txBody>
          <a:bodyPr lIns="91440" tIns="45720" rIns="91440" bIns="45720" anchor="t"/>
          <a:lstStyle/>
          <a:p>
            <a:r>
              <a:rPr lang="en-AU" sz="2400" b="1"/>
              <a:t>Welcome (7 minutes)</a:t>
            </a:r>
            <a:br>
              <a:rPr lang="en-AU" sz="2400"/>
            </a:br>
            <a:r>
              <a:rPr lang="en-AU" sz="2400"/>
              <a:t>Introduce the Autism SA Purple in Action campaign and video</a:t>
            </a:r>
          </a:p>
          <a:p>
            <a:endParaRPr lang="en-AU" sz="2400"/>
          </a:p>
          <a:p>
            <a:r>
              <a:rPr lang="en-AU" sz="2400" b="1">
                <a:latin typeface="Arial"/>
                <a:cs typeface="Arial"/>
              </a:rPr>
              <a:t>Activities (10 minutes)</a:t>
            </a:r>
            <a:br>
              <a:rPr lang="en-AU" sz="2400"/>
            </a:br>
            <a:r>
              <a:rPr lang="en-AU" sz="2400">
                <a:latin typeface="Arial"/>
                <a:cs typeface="Arial"/>
              </a:rPr>
              <a:t>3 activities</a:t>
            </a:r>
          </a:p>
          <a:p>
            <a:endParaRPr lang="en-AU" sz="2400"/>
          </a:p>
          <a:p>
            <a:r>
              <a:rPr lang="en-AU" sz="2400" b="1"/>
              <a:t>Conversation (5 minutes)</a:t>
            </a:r>
            <a:br>
              <a:rPr lang="en-AU" sz="2400"/>
            </a:br>
            <a:r>
              <a:rPr lang="en-AU" sz="2400"/>
              <a:t>Discussion</a:t>
            </a:r>
          </a:p>
          <a:p>
            <a:endParaRPr lang="en-AU" sz="2400"/>
          </a:p>
          <a:p>
            <a:r>
              <a:rPr lang="en-AU" sz="2400" b="1"/>
              <a:t>Wrap-Up (7 minutes)</a:t>
            </a:r>
            <a:br>
              <a:rPr lang="en-AU" sz="2400"/>
            </a:br>
            <a:r>
              <a:rPr lang="en-AU" sz="2400"/>
              <a:t>To support Autism SA using the donation QR code.</a:t>
            </a:r>
          </a:p>
          <a:p>
            <a:endParaRPr lang="en-AU"/>
          </a:p>
        </p:txBody>
      </p:sp>
    </p:spTree>
    <p:extLst>
      <p:ext uri="{BB962C8B-B14F-4D97-AF65-F5344CB8AC3E}">
        <p14:creationId xmlns:p14="http://schemas.microsoft.com/office/powerpoint/2010/main" val="53439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DD0C2DD-0A12-D666-CD20-F58BEB23DF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E037345D-D629-BAE4-52B9-B54B2C4E7C56}"/>
              </a:ext>
            </a:extLst>
          </p:cNvPr>
          <p:cNvSpPr>
            <a:spLocks noGrp="1"/>
          </p:cNvSpPr>
          <p:nvPr>
            <p:ph type="title"/>
          </p:nvPr>
        </p:nvSpPr>
        <p:spPr/>
        <p:txBody>
          <a:bodyPr/>
          <a:lstStyle/>
          <a:p>
            <a:r>
              <a:rPr lang="en-AU"/>
              <a:t>Purple Lunch</a:t>
            </a:r>
          </a:p>
        </p:txBody>
      </p:sp>
      <p:sp>
        <p:nvSpPr>
          <p:cNvPr id="7" name="Text Placeholder 6">
            <a:extLst>
              <a:ext uri="{FF2B5EF4-FFF2-40B4-BE49-F238E27FC236}">
                <a16:creationId xmlns:a16="http://schemas.microsoft.com/office/drawing/2014/main" id="{8F74F132-767C-8F8C-F1DF-AC8094311B90}"/>
              </a:ext>
            </a:extLst>
          </p:cNvPr>
          <p:cNvSpPr>
            <a:spLocks noGrp="1"/>
          </p:cNvSpPr>
          <p:nvPr>
            <p:ph type="body" sz="quarter" idx="10"/>
          </p:nvPr>
        </p:nvSpPr>
        <p:spPr>
          <a:xfrm>
            <a:off x="596766" y="1346200"/>
            <a:ext cx="9817769" cy="5163299"/>
          </a:xfrm>
        </p:spPr>
        <p:txBody>
          <a:bodyPr>
            <a:noAutofit/>
          </a:bodyPr>
          <a:lstStyle/>
          <a:p>
            <a:r>
              <a:rPr lang="en-AU" sz="2400"/>
              <a:t>   Autism Month is an opportunity to recognise and celebrate      different ways people think and experience the world.</a:t>
            </a:r>
          </a:p>
          <a:p>
            <a:endParaRPr lang="en-AU" sz="2400"/>
          </a:p>
          <a:p>
            <a:r>
              <a:rPr lang="en-AU" sz="2400"/>
              <a:t>   Autism SA in SA autism peak body and has been supporting the Autistic and autism community for more than 60 years.</a:t>
            </a:r>
          </a:p>
          <a:p>
            <a:endParaRPr lang="en-AU" sz="2400"/>
          </a:p>
          <a:p>
            <a:r>
              <a:rPr lang="en-AU" sz="2400"/>
              <a:t>	There are more then 290,900 autistic Australian living in Australia. </a:t>
            </a:r>
          </a:p>
          <a:p>
            <a:endParaRPr lang="en-AU" sz="2400"/>
          </a:p>
          <a:p>
            <a:r>
              <a:rPr lang="en-AU" sz="2400"/>
              <a:t>   Today, Autism SA is inviting South Australians to:</a:t>
            </a:r>
          </a:p>
          <a:p>
            <a:r>
              <a:rPr lang="en-AU" sz="2400"/>
              <a:t>		</a:t>
            </a:r>
            <a:r>
              <a:rPr lang="en-AU" sz="2400" b="1"/>
              <a:t>get curious</a:t>
            </a:r>
          </a:p>
          <a:p>
            <a:r>
              <a:rPr lang="en-AU" sz="2400" b="1"/>
              <a:t>		celebrate difference </a:t>
            </a:r>
          </a:p>
          <a:p>
            <a:r>
              <a:rPr lang="en-AU" sz="2400" b="1"/>
              <a:t>		create welcome</a:t>
            </a:r>
          </a:p>
        </p:txBody>
      </p:sp>
    </p:spTree>
    <p:extLst>
      <p:ext uri="{BB962C8B-B14F-4D97-AF65-F5344CB8AC3E}">
        <p14:creationId xmlns:p14="http://schemas.microsoft.com/office/powerpoint/2010/main" val="64102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D1214E-2EEC-4BEA-1C4B-1B019F510196}"/>
              </a:ext>
            </a:extLst>
          </p:cNvPr>
          <p:cNvSpPr>
            <a:spLocks noGrp="1"/>
          </p:cNvSpPr>
          <p:nvPr>
            <p:ph type="title"/>
          </p:nvPr>
        </p:nvSpPr>
        <p:spPr/>
        <p:txBody>
          <a:bodyPr/>
          <a:lstStyle/>
          <a:p>
            <a:r>
              <a:rPr lang="en-AU"/>
              <a:t>If the World Was Built For Me</a:t>
            </a:r>
          </a:p>
        </p:txBody>
      </p:sp>
      <p:pic>
        <p:nvPicPr>
          <p:cNvPr id="6" name="Online Media 5" title="If the World Was Built For Me">
            <a:hlinkClick r:id="" action="ppaction://media"/>
            <a:extLst>
              <a:ext uri="{FF2B5EF4-FFF2-40B4-BE49-F238E27FC236}">
                <a16:creationId xmlns:a16="http://schemas.microsoft.com/office/drawing/2014/main" id="{55340B0F-E8D9-06B2-A218-CDE7F2115CCF}"/>
              </a:ext>
            </a:extLst>
          </p:cNvPr>
          <p:cNvPicPr>
            <a:picLocks noGrp="1" noRot="1" noChangeAspect="1"/>
          </p:cNvPicPr>
          <p:nvPr>
            <p:ph type="media" sz="quarter" idx="10"/>
            <a:videoFile r:link="rId1"/>
          </p:nvPr>
        </p:nvPicPr>
        <p:blipFill>
          <a:blip r:embed="rId3"/>
          <a:stretch>
            <a:fillRect/>
          </a:stretch>
        </p:blipFill>
        <p:spPr>
          <a:xfrm>
            <a:off x="1196741" y="973175"/>
            <a:ext cx="9798518" cy="5536324"/>
          </a:xfrm>
          <a:prstGeom prst="rect">
            <a:avLst/>
          </a:prstGeom>
        </p:spPr>
      </p:pic>
    </p:spTree>
    <p:extLst>
      <p:ext uri="{BB962C8B-B14F-4D97-AF65-F5344CB8AC3E}">
        <p14:creationId xmlns:p14="http://schemas.microsoft.com/office/powerpoint/2010/main" val="18154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E1D17-2678-B0C3-C671-A7087F171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33" name="Title 1">
            <a:extLst>
              <a:ext uri="{FF2B5EF4-FFF2-40B4-BE49-F238E27FC236}">
                <a16:creationId xmlns:a16="http://schemas.microsoft.com/office/drawing/2014/main" id="{D1016EAF-54B0-B1EE-28EB-83BB39CDD922}"/>
              </a:ext>
            </a:extLst>
          </p:cNvPr>
          <p:cNvSpPr>
            <a:spLocks noGrp="1"/>
          </p:cNvSpPr>
          <p:nvPr>
            <p:ph type="title"/>
          </p:nvPr>
        </p:nvSpPr>
        <p:spPr>
          <a:xfrm>
            <a:off x="838200" y="348501"/>
            <a:ext cx="10515600" cy="790344"/>
          </a:xfrm>
        </p:spPr>
        <p:txBody>
          <a:bodyPr/>
          <a:lstStyle/>
          <a:p>
            <a:r>
              <a:rPr lang="en-US"/>
              <a:t>What animal do you see first? </a:t>
            </a:r>
          </a:p>
        </p:txBody>
      </p:sp>
      <p:pic>
        <p:nvPicPr>
          <p:cNvPr id="1028" name="Picture 4" descr="Duck rabbit optical illusion reveals the creativity of the brain ...">
            <a:extLst>
              <a:ext uri="{FF2B5EF4-FFF2-40B4-BE49-F238E27FC236}">
                <a16:creationId xmlns:a16="http://schemas.microsoft.com/office/drawing/2014/main" id="{0B3B19FE-13A2-CDEF-7C1B-369C38DC511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58284" y="1272337"/>
            <a:ext cx="7875431" cy="5237162"/>
          </a:xfrm>
          <a:prstGeom prst="rect">
            <a:avLst/>
          </a:prstGeom>
          <a:solidFill>
            <a:srgbClr val="FFFFFF"/>
          </a:solidFill>
        </p:spPr>
      </p:pic>
      <p:sp>
        <p:nvSpPr>
          <p:cNvPr id="3" name="TextBox 2">
            <a:extLst>
              <a:ext uri="{FF2B5EF4-FFF2-40B4-BE49-F238E27FC236}">
                <a16:creationId xmlns:a16="http://schemas.microsoft.com/office/drawing/2014/main" id="{6DDE47DD-4515-B498-DA8E-C910FF8A9C9B}"/>
              </a:ext>
            </a:extLst>
          </p:cNvPr>
          <p:cNvSpPr txBox="1"/>
          <p:nvPr/>
        </p:nvSpPr>
        <p:spPr>
          <a:xfrm>
            <a:off x="141772" y="6247421"/>
            <a:ext cx="8640278" cy="523220"/>
          </a:xfrm>
          <a:prstGeom prst="rect">
            <a:avLst/>
          </a:prstGeom>
          <a:noFill/>
        </p:spPr>
        <p:txBody>
          <a:bodyPr wrap="square" rtlCol="0">
            <a:spAutoFit/>
          </a:bodyPr>
          <a:lstStyle/>
          <a:p>
            <a:r>
              <a:rPr lang="en-US" sz="1400" i="1"/>
              <a:t>Duck–Rabbit Illusion</a:t>
            </a:r>
            <a:r>
              <a:rPr lang="en-US" sz="1400"/>
              <a:t>. Originally published in </a:t>
            </a:r>
            <a:r>
              <a:rPr lang="en-US" sz="1400" i="1" err="1"/>
              <a:t>Fliegende</a:t>
            </a:r>
            <a:r>
              <a:rPr lang="en-US" sz="1400" i="1"/>
              <a:t> Blätter</a:t>
            </a:r>
            <a:r>
              <a:rPr lang="en-US" sz="1400"/>
              <a:t> (1892); </a:t>
            </a:r>
          </a:p>
          <a:p>
            <a:r>
              <a:rPr lang="en-US" sz="1400"/>
              <a:t>discussed by Joseph Jastrow in </a:t>
            </a:r>
            <a:r>
              <a:rPr lang="en-US" sz="1400" i="1"/>
              <a:t>The Mind's Eye</a:t>
            </a:r>
            <a:r>
              <a:rPr lang="en-US" sz="1400"/>
              <a:t> (1899).</a:t>
            </a:r>
            <a:endParaRPr lang="en-AU" sz="1400"/>
          </a:p>
        </p:txBody>
      </p:sp>
    </p:spTree>
    <p:extLst>
      <p:ext uri="{BB962C8B-B14F-4D97-AF65-F5344CB8AC3E}">
        <p14:creationId xmlns:p14="http://schemas.microsoft.com/office/powerpoint/2010/main" val="271946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F6D398-8944-E015-4EF2-B571CEF848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1033" name="Title 1">
            <a:extLst>
              <a:ext uri="{FF2B5EF4-FFF2-40B4-BE49-F238E27FC236}">
                <a16:creationId xmlns:a16="http://schemas.microsoft.com/office/drawing/2014/main" id="{5E9F78EA-EF03-8913-19FE-5A4D885E56E3}"/>
              </a:ext>
            </a:extLst>
          </p:cNvPr>
          <p:cNvSpPr>
            <a:spLocks noGrp="1"/>
          </p:cNvSpPr>
          <p:nvPr>
            <p:ph type="title"/>
          </p:nvPr>
        </p:nvSpPr>
        <p:spPr>
          <a:xfrm>
            <a:off x="838200" y="348501"/>
            <a:ext cx="10515600" cy="790344"/>
          </a:xfrm>
        </p:spPr>
        <p:txBody>
          <a:bodyPr/>
          <a:lstStyle/>
          <a:p>
            <a:r>
              <a:rPr lang="en-US"/>
              <a:t>A vase or two faces?</a:t>
            </a:r>
          </a:p>
        </p:txBody>
      </p:sp>
      <p:pic>
        <p:nvPicPr>
          <p:cNvPr id="1028" name="Picture 4">
            <a:extLst>
              <a:ext uri="{FF2B5EF4-FFF2-40B4-BE49-F238E27FC236}">
                <a16:creationId xmlns:a16="http://schemas.microsoft.com/office/drawing/2014/main" id="{EE83B086-4436-7F26-6C7C-640A3C8F896E}"/>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tretch>
            <a:fillRect/>
          </a:stretch>
        </p:blipFill>
        <p:spPr bwMode="auto">
          <a:xfrm>
            <a:off x="3801980" y="1214447"/>
            <a:ext cx="4334183" cy="5253556"/>
          </a:xfrm>
          <a:prstGeom prst="rect">
            <a:avLst/>
          </a:prstGeom>
          <a:solidFill>
            <a:srgbClr val="FFFFFF"/>
          </a:solidFill>
        </p:spPr>
      </p:pic>
      <p:sp>
        <p:nvSpPr>
          <p:cNvPr id="7" name="TextBox 6">
            <a:extLst>
              <a:ext uri="{FF2B5EF4-FFF2-40B4-BE49-F238E27FC236}">
                <a16:creationId xmlns:a16="http://schemas.microsoft.com/office/drawing/2014/main" id="{0CEDD640-33B7-54C2-020B-317C7D511F4C}"/>
              </a:ext>
            </a:extLst>
          </p:cNvPr>
          <p:cNvSpPr txBox="1"/>
          <p:nvPr/>
        </p:nvSpPr>
        <p:spPr>
          <a:xfrm>
            <a:off x="1628775" y="6459006"/>
            <a:ext cx="8934450" cy="461665"/>
          </a:xfrm>
          <a:prstGeom prst="rect">
            <a:avLst/>
          </a:prstGeom>
          <a:noFill/>
        </p:spPr>
        <p:txBody>
          <a:bodyPr wrap="square" rtlCol="0">
            <a:spAutoFit/>
          </a:bodyPr>
          <a:lstStyle/>
          <a:p>
            <a:pPr algn="r"/>
            <a:r>
              <a:rPr lang="en-US" sz="1200"/>
              <a:t>By Bryan Derksen - Original image Cup or faces paradox.jpg uploaded by Guam on 28 July 2005, SVG conversion by Bryan Derksen, CC BY-SA 3.0, </a:t>
            </a:r>
            <a:r>
              <a:rPr lang="en-US" sz="1200">
                <a:hlinkClick r:id="rId5"/>
              </a:rPr>
              <a:t>https://commons.wikimedia.org/w/index.php?curid=1733355</a:t>
            </a:r>
            <a:r>
              <a:rPr lang="en-US" sz="1200"/>
              <a:t> </a:t>
            </a:r>
            <a:endParaRPr lang="en-AU" sz="1200"/>
          </a:p>
        </p:txBody>
      </p:sp>
    </p:spTree>
    <p:extLst>
      <p:ext uri="{BB962C8B-B14F-4D97-AF65-F5344CB8AC3E}">
        <p14:creationId xmlns:p14="http://schemas.microsoft.com/office/powerpoint/2010/main" val="92079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23BFA-0933-B613-F367-3F5398A7626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E2C6FF-E767-56A0-217D-EE5AAAA83506}"/>
              </a:ext>
            </a:extLst>
          </p:cNvPr>
          <p:cNvSpPr>
            <a:spLocks noGrp="1"/>
          </p:cNvSpPr>
          <p:nvPr>
            <p:ph type="title"/>
          </p:nvPr>
        </p:nvSpPr>
        <p:spPr/>
        <p:txBody>
          <a:bodyPr/>
          <a:lstStyle/>
          <a:p>
            <a:r>
              <a:rPr lang="en-AU"/>
              <a:t>Say the </a:t>
            </a:r>
            <a:r>
              <a:rPr lang="en-AU" i="1"/>
              <a:t>colour</a:t>
            </a:r>
            <a:r>
              <a:rPr lang="en-AU"/>
              <a:t> of the word</a:t>
            </a:r>
          </a:p>
        </p:txBody>
      </p:sp>
      <p:sp>
        <p:nvSpPr>
          <p:cNvPr id="3" name="Text Placeholder 2">
            <a:extLst>
              <a:ext uri="{FF2B5EF4-FFF2-40B4-BE49-F238E27FC236}">
                <a16:creationId xmlns:a16="http://schemas.microsoft.com/office/drawing/2014/main" id="{ADDA811D-31B1-5B45-731C-B89D0BFA0708}"/>
              </a:ext>
            </a:extLst>
          </p:cNvPr>
          <p:cNvSpPr>
            <a:spLocks noGrp="1"/>
          </p:cNvSpPr>
          <p:nvPr>
            <p:ph type="body" sz="quarter" idx="10"/>
          </p:nvPr>
        </p:nvSpPr>
        <p:spPr>
          <a:xfrm>
            <a:off x="838200" y="1346200"/>
            <a:ext cx="9163050" cy="5163299"/>
          </a:xfrm>
        </p:spPr>
        <p:txBody>
          <a:bodyPr numCol="4">
            <a:noAutofit/>
          </a:bodyPr>
          <a:lstStyle/>
          <a:p>
            <a:pPr>
              <a:lnSpc>
                <a:spcPts val="4100"/>
              </a:lnSpc>
            </a:pPr>
            <a:r>
              <a:rPr lang="en-AU" sz="2800" b="1">
                <a:solidFill>
                  <a:srgbClr val="FEF202"/>
                </a:solidFill>
              </a:rPr>
              <a:t>YELLOW  </a:t>
            </a:r>
            <a:r>
              <a:rPr lang="en-AU" sz="2800" b="1"/>
              <a:t>    </a:t>
            </a:r>
          </a:p>
          <a:p>
            <a:pPr>
              <a:lnSpc>
                <a:spcPts val="4100"/>
              </a:lnSpc>
            </a:pPr>
            <a:r>
              <a:rPr lang="en-AU" sz="2800" b="1">
                <a:solidFill>
                  <a:schemeClr val="accent1">
                    <a:lumMod val="75000"/>
                  </a:schemeClr>
                </a:solidFill>
              </a:rPr>
              <a:t>BLUE </a:t>
            </a:r>
            <a:r>
              <a:rPr lang="en-AU" sz="2800" b="1"/>
              <a:t>             </a:t>
            </a:r>
          </a:p>
          <a:p>
            <a:pPr>
              <a:lnSpc>
                <a:spcPts val="4100"/>
              </a:lnSpc>
            </a:pPr>
            <a:r>
              <a:rPr lang="en-AU" sz="2800" b="1">
                <a:solidFill>
                  <a:srgbClr val="FF9900"/>
                </a:solidFill>
              </a:rPr>
              <a:t>ORANGE</a:t>
            </a:r>
            <a:r>
              <a:rPr lang="en-AU" sz="2800" b="1"/>
              <a:t>     </a:t>
            </a:r>
          </a:p>
          <a:p>
            <a:pPr>
              <a:lnSpc>
                <a:spcPts val="4100"/>
              </a:lnSpc>
            </a:pPr>
            <a:r>
              <a:rPr lang="en-AU" sz="2800" b="1"/>
              <a:t>BLACK                 </a:t>
            </a:r>
          </a:p>
          <a:p>
            <a:pPr>
              <a:lnSpc>
                <a:spcPts val="4100"/>
              </a:lnSpc>
            </a:pPr>
            <a:r>
              <a:rPr lang="en-AU" sz="2800" b="1">
                <a:solidFill>
                  <a:schemeClr val="accent1">
                    <a:lumMod val="75000"/>
                  </a:schemeClr>
                </a:solidFill>
              </a:rPr>
              <a:t>RED</a:t>
            </a:r>
            <a:r>
              <a:rPr lang="en-AU" sz="2800" b="1"/>
              <a:t>                 </a:t>
            </a:r>
          </a:p>
          <a:p>
            <a:pPr>
              <a:lnSpc>
                <a:spcPts val="4100"/>
              </a:lnSpc>
            </a:pPr>
            <a:r>
              <a:rPr lang="en-AU" sz="2800" b="1">
                <a:solidFill>
                  <a:srgbClr val="7030A0"/>
                </a:solidFill>
              </a:rPr>
              <a:t>GREEN </a:t>
            </a:r>
            <a:r>
              <a:rPr lang="en-AU" sz="2800" b="1"/>
              <a:t>   </a:t>
            </a:r>
          </a:p>
          <a:p>
            <a:pPr>
              <a:lnSpc>
                <a:spcPts val="4100"/>
              </a:lnSpc>
            </a:pPr>
            <a:r>
              <a:rPr lang="en-AU" sz="2800" b="1">
                <a:solidFill>
                  <a:schemeClr val="accent2">
                    <a:lumMod val="75000"/>
                  </a:schemeClr>
                </a:solidFill>
              </a:rPr>
              <a:t>PURPLE</a:t>
            </a:r>
          </a:p>
          <a:p>
            <a:pPr>
              <a:lnSpc>
                <a:spcPts val="4100"/>
              </a:lnSpc>
            </a:pPr>
            <a:r>
              <a:rPr lang="en-AU" sz="2800" b="1">
                <a:solidFill>
                  <a:srgbClr val="FF9900"/>
                </a:solidFill>
              </a:rPr>
              <a:t>YELLOW</a:t>
            </a:r>
          </a:p>
          <a:p>
            <a:pPr>
              <a:lnSpc>
                <a:spcPts val="4100"/>
              </a:lnSpc>
            </a:pPr>
            <a:r>
              <a:rPr lang="en-AU" sz="2800" b="1"/>
              <a:t>ORANGE  </a:t>
            </a:r>
          </a:p>
          <a:p>
            <a:pPr>
              <a:lnSpc>
                <a:spcPts val="4100"/>
              </a:lnSpc>
            </a:pPr>
            <a:r>
              <a:rPr lang="en-AU" sz="2800" b="1">
                <a:solidFill>
                  <a:schemeClr val="accent2">
                    <a:lumMod val="75000"/>
                  </a:schemeClr>
                </a:solidFill>
              </a:rPr>
              <a:t>GREEN</a:t>
            </a:r>
            <a:r>
              <a:rPr lang="en-AU" sz="2800" b="1"/>
              <a:t>      </a:t>
            </a:r>
          </a:p>
          <a:p>
            <a:pPr>
              <a:lnSpc>
                <a:spcPts val="4100"/>
              </a:lnSpc>
            </a:pPr>
            <a:r>
              <a:rPr lang="en-AU" sz="2800" b="1">
                <a:solidFill>
                  <a:schemeClr val="accent1">
                    <a:lumMod val="75000"/>
                  </a:schemeClr>
                </a:solidFill>
              </a:rPr>
              <a:t>BLACK</a:t>
            </a:r>
          </a:p>
          <a:p>
            <a:pPr>
              <a:lnSpc>
                <a:spcPts val="4100"/>
              </a:lnSpc>
            </a:pPr>
            <a:r>
              <a:rPr lang="en-AU" sz="2800" b="1">
                <a:solidFill>
                  <a:srgbClr val="7030A0"/>
                </a:solidFill>
              </a:rPr>
              <a:t>BLUE</a:t>
            </a:r>
            <a:r>
              <a:rPr lang="en-AU" sz="2800" b="1"/>
              <a:t>      </a:t>
            </a:r>
          </a:p>
          <a:p>
            <a:pPr>
              <a:lnSpc>
                <a:spcPts val="4100"/>
              </a:lnSpc>
            </a:pPr>
            <a:r>
              <a:rPr lang="en-AU" sz="2800" b="1">
                <a:solidFill>
                  <a:schemeClr val="accent2">
                    <a:lumMod val="75000"/>
                  </a:schemeClr>
                </a:solidFill>
              </a:rPr>
              <a:t>RED</a:t>
            </a:r>
            <a:r>
              <a:rPr lang="en-AU" sz="2800" b="1"/>
              <a:t>           </a:t>
            </a:r>
          </a:p>
          <a:p>
            <a:pPr>
              <a:lnSpc>
                <a:spcPts val="4100"/>
              </a:lnSpc>
            </a:pPr>
            <a:r>
              <a:rPr lang="en-AU" sz="2800" b="1">
                <a:solidFill>
                  <a:srgbClr val="FEF202"/>
                </a:solidFill>
              </a:rPr>
              <a:t>PURPLE</a:t>
            </a:r>
            <a:r>
              <a:rPr lang="en-AU" sz="2800" b="1">
                <a:solidFill>
                  <a:srgbClr val="7030A0"/>
                </a:solidFill>
              </a:rPr>
              <a:t> </a:t>
            </a:r>
            <a:r>
              <a:rPr lang="en-AU" sz="2800" b="1"/>
              <a:t>         </a:t>
            </a:r>
          </a:p>
          <a:p>
            <a:pPr>
              <a:lnSpc>
                <a:spcPts val="4100"/>
              </a:lnSpc>
            </a:pPr>
            <a:r>
              <a:rPr lang="en-AU" sz="2800" b="1"/>
              <a:t>GREEN              </a:t>
            </a:r>
          </a:p>
          <a:p>
            <a:pPr>
              <a:lnSpc>
                <a:spcPts val="4100"/>
              </a:lnSpc>
            </a:pPr>
            <a:r>
              <a:rPr lang="en-AU" sz="2800" b="1">
                <a:solidFill>
                  <a:schemeClr val="accent2">
                    <a:lumMod val="75000"/>
                  </a:schemeClr>
                </a:solidFill>
              </a:rPr>
              <a:t>BLUE</a:t>
            </a:r>
            <a:r>
              <a:rPr lang="en-AU" sz="2800" b="1"/>
              <a:t>            </a:t>
            </a:r>
          </a:p>
          <a:p>
            <a:pPr>
              <a:lnSpc>
                <a:spcPts val="4100"/>
              </a:lnSpc>
            </a:pPr>
            <a:r>
              <a:rPr lang="en-AU" sz="2800" b="1">
                <a:solidFill>
                  <a:schemeClr val="accent1">
                    <a:lumMod val="75000"/>
                  </a:schemeClr>
                </a:solidFill>
              </a:rPr>
              <a:t>ORANGE</a:t>
            </a:r>
            <a:r>
              <a:rPr lang="en-AU" sz="2800" b="1"/>
              <a:t>    </a:t>
            </a:r>
          </a:p>
          <a:p>
            <a:pPr>
              <a:lnSpc>
                <a:spcPts val="4100"/>
              </a:lnSpc>
            </a:pPr>
            <a:r>
              <a:rPr lang="en-AU" sz="2800" b="1">
                <a:solidFill>
                  <a:srgbClr val="FF9900"/>
                </a:solidFill>
              </a:rPr>
              <a:t>RED</a:t>
            </a:r>
            <a:r>
              <a:rPr lang="en-AU" sz="2800" b="1">
                <a:solidFill>
                  <a:schemeClr val="accent5"/>
                </a:solidFill>
              </a:rPr>
              <a:t> </a:t>
            </a:r>
            <a:r>
              <a:rPr lang="en-AU" sz="2800" b="1"/>
              <a:t>    </a:t>
            </a:r>
          </a:p>
          <a:p>
            <a:pPr>
              <a:lnSpc>
                <a:spcPts val="4100"/>
              </a:lnSpc>
            </a:pPr>
            <a:r>
              <a:rPr lang="en-AU" sz="2800" b="1">
                <a:solidFill>
                  <a:schemeClr val="accent5"/>
                </a:solidFill>
              </a:rPr>
              <a:t>PURPLE</a:t>
            </a:r>
            <a:r>
              <a:rPr lang="en-AU" sz="2800" b="1">
                <a:solidFill>
                  <a:srgbClr val="7030A0"/>
                </a:solidFill>
              </a:rPr>
              <a:t> </a:t>
            </a:r>
            <a:r>
              <a:rPr lang="en-AU" sz="2800" b="1"/>
              <a:t> </a:t>
            </a:r>
          </a:p>
          <a:p>
            <a:pPr>
              <a:lnSpc>
                <a:spcPts val="4100"/>
              </a:lnSpc>
            </a:pPr>
            <a:r>
              <a:rPr lang="en-AU" sz="2800" b="1">
                <a:solidFill>
                  <a:schemeClr val="accent2">
                    <a:lumMod val="75000"/>
                  </a:schemeClr>
                </a:solidFill>
              </a:rPr>
              <a:t>BLUE</a:t>
            </a:r>
            <a:r>
              <a:rPr lang="en-AU" sz="2800" b="1"/>
              <a:t>     </a:t>
            </a:r>
          </a:p>
          <a:p>
            <a:pPr>
              <a:lnSpc>
                <a:spcPts val="4100"/>
              </a:lnSpc>
            </a:pPr>
            <a:r>
              <a:rPr lang="en-AU" sz="2800" b="1"/>
              <a:t>GREEN</a:t>
            </a:r>
          </a:p>
          <a:p>
            <a:pPr>
              <a:lnSpc>
                <a:spcPts val="4100"/>
              </a:lnSpc>
            </a:pPr>
            <a:r>
              <a:rPr lang="en-AU" sz="2800" b="1">
                <a:solidFill>
                  <a:schemeClr val="accent5"/>
                </a:solidFill>
              </a:rPr>
              <a:t>ORANGE</a:t>
            </a:r>
          </a:p>
          <a:p>
            <a:pPr>
              <a:lnSpc>
                <a:spcPts val="4100"/>
              </a:lnSpc>
            </a:pPr>
            <a:r>
              <a:rPr lang="en-AU" sz="2800" b="1">
                <a:solidFill>
                  <a:schemeClr val="accent2">
                    <a:lumMod val="75000"/>
                  </a:schemeClr>
                </a:solidFill>
              </a:rPr>
              <a:t>YELLOW</a:t>
            </a:r>
            <a:endParaRPr lang="en-AU" sz="2800" b="1">
              <a:solidFill>
                <a:srgbClr val="FEF202"/>
              </a:solidFill>
            </a:endParaRPr>
          </a:p>
          <a:p>
            <a:pPr>
              <a:lnSpc>
                <a:spcPts val="4100"/>
              </a:lnSpc>
            </a:pPr>
            <a:r>
              <a:rPr lang="en-AU" sz="2800" b="1">
                <a:solidFill>
                  <a:schemeClr val="accent1">
                    <a:lumMod val="75000"/>
                  </a:schemeClr>
                </a:solidFill>
              </a:rPr>
              <a:t>BLACK</a:t>
            </a:r>
            <a:r>
              <a:rPr lang="en-AU" sz="2800" b="1"/>
              <a:t> </a:t>
            </a:r>
          </a:p>
          <a:p>
            <a:pPr>
              <a:lnSpc>
                <a:spcPts val="4100"/>
              </a:lnSpc>
            </a:pPr>
            <a:r>
              <a:rPr lang="en-AU" sz="2800" b="1">
                <a:solidFill>
                  <a:schemeClr val="accent2">
                    <a:lumMod val="75000"/>
                  </a:schemeClr>
                </a:solidFill>
              </a:rPr>
              <a:t>  RED</a:t>
            </a:r>
            <a:r>
              <a:rPr lang="en-AU" sz="2800" b="1"/>
              <a:t>                         </a:t>
            </a:r>
            <a:r>
              <a:rPr lang="en-AU" sz="2800" b="1">
                <a:solidFill>
                  <a:srgbClr val="FF9900"/>
                </a:solidFill>
              </a:rPr>
              <a:t>GREEN</a:t>
            </a:r>
            <a:r>
              <a:rPr lang="en-AU" sz="2800" b="1"/>
              <a:t>              </a:t>
            </a:r>
            <a:r>
              <a:rPr lang="en-AU" sz="2800" b="1">
                <a:solidFill>
                  <a:srgbClr val="FEF202"/>
                </a:solidFill>
              </a:rPr>
              <a:t>BLUE</a:t>
            </a:r>
            <a:r>
              <a:rPr lang="en-AU" sz="2800" b="1"/>
              <a:t>     YELLOW</a:t>
            </a:r>
            <a:br>
              <a:rPr lang="en-AU" b="1"/>
            </a:br>
            <a:endParaRPr lang="en-US" b="1"/>
          </a:p>
          <a:p>
            <a:r>
              <a:rPr lang="en-AU" b="1"/>
              <a:t> </a:t>
            </a:r>
          </a:p>
        </p:txBody>
      </p:sp>
    </p:spTree>
    <p:extLst>
      <p:ext uri="{BB962C8B-B14F-4D97-AF65-F5344CB8AC3E}">
        <p14:creationId xmlns:p14="http://schemas.microsoft.com/office/powerpoint/2010/main" val="295025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A0081-BF6B-CD97-8029-1CB3BBA82E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9B609B-FD79-543A-C97A-CAE48B4C3AA3}"/>
              </a:ext>
            </a:extLst>
          </p:cNvPr>
          <p:cNvSpPr>
            <a:spLocks noGrp="1"/>
          </p:cNvSpPr>
          <p:nvPr>
            <p:ph type="title"/>
          </p:nvPr>
        </p:nvSpPr>
        <p:spPr/>
        <p:txBody>
          <a:bodyPr/>
          <a:lstStyle/>
          <a:p>
            <a:r>
              <a:rPr lang="en-AU"/>
              <a:t>Take a few minutes to discuss:</a:t>
            </a:r>
            <a:br>
              <a:rPr lang="en-AU"/>
            </a:br>
            <a:endParaRPr lang="en-AU"/>
          </a:p>
        </p:txBody>
      </p:sp>
      <p:sp>
        <p:nvSpPr>
          <p:cNvPr id="3" name="Text Placeholder 2">
            <a:extLst>
              <a:ext uri="{FF2B5EF4-FFF2-40B4-BE49-F238E27FC236}">
                <a16:creationId xmlns:a16="http://schemas.microsoft.com/office/drawing/2014/main" id="{4022A850-4E33-C5D2-D21A-3B5673D2FBA8}"/>
              </a:ext>
            </a:extLst>
          </p:cNvPr>
          <p:cNvSpPr>
            <a:spLocks noGrp="1"/>
          </p:cNvSpPr>
          <p:nvPr>
            <p:ph type="body" sz="quarter" idx="10"/>
          </p:nvPr>
        </p:nvSpPr>
        <p:spPr>
          <a:xfrm>
            <a:off x="838201" y="1346200"/>
            <a:ext cx="9363074" cy="5163299"/>
          </a:xfrm>
        </p:spPr>
        <p:txBody>
          <a:bodyPr/>
          <a:lstStyle/>
          <a:p>
            <a:pPr marL="457200" indent="-457200">
              <a:lnSpc>
                <a:spcPct val="150000"/>
              </a:lnSpc>
              <a:buFont typeface="Arial" panose="020B0604020202020204" pitchFamily="34" charset="0"/>
              <a:buChar char="•"/>
            </a:pPr>
            <a:r>
              <a:rPr lang="en-AU" sz="2800"/>
              <a:t>What strengths come from different ways of thinking?</a:t>
            </a:r>
          </a:p>
          <a:p>
            <a:pPr marL="457200" indent="-457200">
              <a:lnSpc>
                <a:spcPct val="150000"/>
              </a:lnSpc>
              <a:buFont typeface="Arial" panose="020B0604020202020204" pitchFamily="34" charset="0"/>
              <a:buChar char="•"/>
            </a:pPr>
            <a:r>
              <a:rPr lang="en-AU" sz="2800"/>
              <a:t>How can curiosity improve inclusion?</a:t>
            </a:r>
          </a:p>
          <a:p>
            <a:pPr marL="457200" indent="-457200">
              <a:lnSpc>
                <a:spcPct val="150000"/>
              </a:lnSpc>
              <a:buFont typeface="Arial" panose="020B0604020202020204" pitchFamily="34" charset="0"/>
              <a:buChar char="•"/>
            </a:pPr>
            <a:r>
              <a:rPr lang="en-AU" sz="2800"/>
              <a:t>What small change could make our workplace more inclusive?</a:t>
            </a:r>
          </a:p>
          <a:p>
            <a:endParaRPr lang="en-AU" sz="2800"/>
          </a:p>
          <a:p>
            <a:pPr algn="ctr"/>
            <a:r>
              <a:rPr lang="en-AU" sz="2800"/>
              <a:t>Autism SA has been championing inclusion since </a:t>
            </a:r>
            <a:r>
              <a:rPr lang="en-AU" sz="2800" b="1"/>
              <a:t>1964</a:t>
            </a:r>
            <a:r>
              <a:rPr lang="en-AU"/>
              <a:t>.</a:t>
            </a:r>
          </a:p>
          <a:p>
            <a:endParaRPr lang="en-AU"/>
          </a:p>
          <a:p>
            <a:endParaRPr lang="en-AU"/>
          </a:p>
        </p:txBody>
      </p:sp>
    </p:spTree>
    <p:extLst>
      <p:ext uri="{BB962C8B-B14F-4D97-AF65-F5344CB8AC3E}">
        <p14:creationId xmlns:p14="http://schemas.microsoft.com/office/powerpoint/2010/main" val="2387221308"/>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ism SA Powerpoint presentation template 2023" id="{F06DA2D2-33F3-4991-B242-395FCA04A2E1}" vid="{CC878B87-DB54-439E-9C78-E2DB4CCBFD90}"/>
    </a:ext>
  </a:extLst>
</a:theme>
</file>

<file path=ppt/theme/theme2.xml><?xml version="1.0" encoding="utf-8"?>
<a:theme xmlns:a="http://schemas.openxmlformats.org/drawingml/2006/main" name="2_Custom Design">
  <a:themeElements>
    <a:clrScheme name="Autism SA Brand Colours">
      <a:dk1>
        <a:sysClr val="windowText" lastClr="000000"/>
      </a:dk1>
      <a:lt1>
        <a:sysClr val="window" lastClr="FFFFFF"/>
      </a:lt1>
      <a:dk2>
        <a:srgbClr val="652D86"/>
      </a:dk2>
      <a:lt2>
        <a:srgbClr val="7577C0"/>
      </a:lt2>
      <a:accent1>
        <a:srgbClr val="0098DB"/>
      </a:accent1>
      <a:accent2>
        <a:srgbClr val="47A23F"/>
      </a:accent2>
      <a:accent3>
        <a:srgbClr val="BED600"/>
      </a:accent3>
      <a:accent4>
        <a:srgbClr val="E37222"/>
      </a:accent4>
      <a:accent5>
        <a:srgbClr val="C4262E"/>
      </a:accent5>
      <a:accent6>
        <a:srgbClr val="2CD5C4"/>
      </a:accent6>
      <a:hlink>
        <a:srgbClr val="D8D8D8"/>
      </a:hlink>
      <a:folHlink>
        <a:srgbClr val="BFBFB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ism SA Powerpoint presentation template 2023" id="{F06DA2D2-33F3-4991-B242-395FCA04A2E1}" vid="{3C235BA6-ACAB-446B-8B66-82C9ACC49EE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ism SA Powerpoint presentation template 2023" id="{F06DA2D2-33F3-4991-B242-395FCA04A2E1}" vid="{E7C770A8-E1FA-4EBB-8E56-F741E5DF4988}"/>
    </a:ext>
  </a:extLst>
</a:theme>
</file>

<file path=ppt/theme/theme4.xml><?xml version="1.0" encoding="utf-8"?>
<a:theme xmlns:a="http://schemas.openxmlformats.org/drawingml/2006/main" name="2_Custom Design">
  <a:themeElements>
    <a:clrScheme name="Autism SA Brand Colours">
      <a:dk1>
        <a:sysClr val="windowText" lastClr="000000"/>
      </a:dk1>
      <a:lt1>
        <a:sysClr val="window" lastClr="FFFFFF"/>
      </a:lt1>
      <a:dk2>
        <a:srgbClr val="652D86"/>
      </a:dk2>
      <a:lt2>
        <a:srgbClr val="7577C0"/>
      </a:lt2>
      <a:accent1>
        <a:srgbClr val="0098DB"/>
      </a:accent1>
      <a:accent2>
        <a:srgbClr val="47A23F"/>
      </a:accent2>
      <a:accent3>
        <a:srgbClr val="BED600"/>
      </a:accent3>
      <a:accent4>
        <a:srgbClr val="E37222"/>
      </a:accent4>
      <a:accent5>
        <a:srgbClr val="C4262E"/>
      </a:accent5>
      <a:accent6>
        <a:srgbClr val="2CD5C4"/>
      </a:accent6>
      <a:hlink>
        <a:srgbClr val="D8D8D8"/>
      </a:hlink>
      <a:folHlink>
        <a:srgbClr val="BFBF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ism SA PowerPoint Template 2021 V2" id="{BCB16563-AEBD-4FF9-BC65-959694D63A8F}" vid="{B7C9125A-E52A-4061-A17E-18188D44097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a91f3e7-a2b1-43bb-9348-5e76992faeaf"/>
    <lcf76f155ced4ddcb4097134ff3c332f xmlns="9942c6ca-e323-4002-bd79-eab55e6db4f1">
      <Terms xmlns="http://schemas.microsoft.com/office/infopath/2007/PartnerControls"/>
    </lcf76f155ced4ddcb4097134ff3c332f>
    <SharedWithUsers xmlns="6a91f3e7-a2b1-43bb-9348-5e76992faeaf">
      <UserInfo>
        <DisplayName>Caroline Warncken</DisplayName>
        <AccountId>210</AccountId>
        <AccountType/>
      </UserInfo>
      <UserInfo>
        <DisplayName>Kathy Gadsden</DisplayName>
        <AccountId>232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BB646091CB974A92ED0010961F323A" ma:contentTypeVersion="19" ma:contentTypeDescription="Create a new document." ma:contentTypeScope="" ma:versionID="6d329fec9b4a4c87600aa8aa44e7b932">
  <xsd:schema xmlns:xsd="http://www.w3.org/2001/XMLSchema" xmlns:xs="http://www.w3.org/2001/XMLSchema" xmlns:p="http://schemas.microsoft.com/office/2006/metadata/properties" xmlns:ns2="9942c6ca-e323-4002-bd79-eab55e6db4f1" xmlns:ns3="6a91f3e7-a2b1-43bb-9348-5e76992faeaf" targetNamespace="http://schemas.microsoft.com/office/2006/metadata/properties" ma:root="true" ma:fieldsID="bf20cb0270960241c0046a588fa1fe59" ns2:_="" ns3:_="">
    <xsd:import namespace="9942c6ca-e323-4002-bd79-eab55e6db4f1"/>
    <xsd:import namespace="6a91f3e7-a2b1-43bb-9348-5e76992fae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2c6ca-e323-4002-bd79-eab55e6db4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7653b5-c79d-452b-a09b-4d2766a589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91f3e7-a2b1-43bb-9348-5e76992faea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9bd0f10-723b-4b78-8965-fcbc83eab8b8}" ma:internalName="TaxCatchAll" ma:showField="CatchAllData" ma:web="6a91f3e7-a2b1-43bb-9348-5e76992fae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B90392-FA18-4348-BD31-7A7DDBF15775}">
  <ds:schemaRefs>
    <ds:schemaRef ds:uri="http://schemas.microsoft.com/sharepoint/v3/contenttype/forms"/>
  </ds:schemaRefs>
</ds:datastoreItem>
</file>

<file path=customXml/itemProps2.xml><?xml version="1.0" encoding="utf-8"?>
<ds:datastoreItem xmlns:ds="http://schemas.openxmlformats.org/officeDocument/2006/customXml" ds:itemID="{C1695F55-6D55-4159-AF0B-9805AE4CD8CB}">
  <ds:schemaRefs>
    <ds:schemaRef ds:uri="6a91f3e7-a2b1-43bb-9348-5e76992faeaf"/>
    <ds:schemaRef ds:uri="9942c6ca-e323-4002-bd79-eab55e6db4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4B97BB-A452-426F-934C-ED6DE44DEF24}">
  <ds:schemaRefs>
    <ds:schemaRef ds:uri="6a91f3e7-a2b1-43bb-9348-5e76992faeaf"/>
    <ds:schemaRef ds:uri="9942c6ca-e323-4002-bd79-eab55e6db4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Autism SA Powerpoint presentation template 2023 (1)</Template>
  <Application>Microsoft Office PowerPoint</Application>
  <PresentationFormat>Widescreen</PresentationFormat>
  <Slides>11</Slides>
  <Notes>4</Notes>
  <HiddenSlides>0</HiddenSlide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1_Custom Design</vt:lpstr>
      <vt:lpstr>2_Custom Design</vt:lpstr>
      <vt:lpstr>Custom Design</vt:lpstr>
      <vt:lpstr>2_Custom Design</vt:lpstr>
      <vt:lpstr>PowerPoint Presentation</vt:lpstr>
      <vt:lpstr>Acknowledgement of Country</vt:lpstr>
      <vt:lpstr>Schedule </vt:lpstr>
      <vt:lpstr>Purple Lunch</vt:lpstr>
      <vt:lpstr>If the World Was Built For Me</vt:lpstr>
      <vt:lpstr>What animal do you see first? </vt:lpstr>
      <vt:lpstr>A vase or two faces?</vt:lpstr>
      <vt:lpstr>Say the colour of the word</vt:lpstr>
      <vt:lpstr>Take a few minutes to discuss: </vt:lpstr>
      <vt:lpstr>Support Autism SA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Petersen</dc:creator>
  <cp:revision>2</cp:revision>
  <cp:lastPrinted>2023-09-25T04:23:11Z</cp:lastPrinted>
  <dcterms:created xsi:type="dcterms:W3CDTF">2023-03-09T00:25:46Z</dcterms:created>
  <dcterms:modified xsi:type="dcterms:W3CDTF">2026-03-16T02:52:19Z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0x01010045BB646091CB974A92ED0010961F323A</vt:lpwstr>
  </property>
  <property fmtid="{D5CDD505-2E9C-101B-9397-08002B2CF9AE}" pid="3" name="FileType1">
    <vt:lpwstr/>
  </property>
  <property fmtid="{D5CDD505-2E9C-101B-9397-08002B2CF9AE}" pid="4" name="Dept">
    <vt:lpwstr>12;#MAR|998ed5a0-cb2f-4212-9828-807d00833b21</vt:lpwstr>
  </property>
  <property fmtid="{D5CDD505-2E9C-101B-9397-08002B2CF9AE}" pid="5" name="m0f5da1a3b17409894ae6ec034aadb16">
    <vt:lpwstr>MAR|998ed5a0-cb2f-4212-9828-807d00833b21</vt:lpwstr>
  </property>
  <property fmtid="{D5CDD505-2E9C-101B-9397-08002B2CF9AE}" pid="6" name="PageLink">
    <vt:lpwstr>, </vt:lpwstr>
  </property>
  <property fmtid="{D5CDD505-2E9C-101B-9397-08002B2CF9AE}" pid="7" name="TaxCatchAll">
    <vt:lpwstr>12;#</vt:lpwstr>
  </property>
  <property fmtid="{D5CDD505-2E9C-101B-9397-08002B2CF9AE}" pid="8" name="Department">
    <vt:lpwstr>Marketing</vt:lpwstr>
  </property>
  <property fmtid="{D5CDD505-2E9C-101B-9397-08002B2CF9AE}" pid="9" name="MediaServiceImageTags">
    <vt:lpwstr/>
  </property>
</Properties>
</file>